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2" r:id="rId2"/>
    <p:sldId id="260" r:id="rId3"/>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88"/>
    <p:restoredTop sz="94675"/>
  </p:normalViewPr>
  <p:slideViewPr>
    <p:cSldViewPr snapToGrid="0" snapToObjects="1">
      <p:cViewPr varScale="1">
        <p:scale>
          <a:sx n="93" d="100"/>
          <a:sy n="93" d="100"/>
        </p:scale>
        <p:origin x="352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0678CCD-12ED-FE4F-B526-AD7706DBC181}" type="datetimeFigureOut">
              <a:rPr lang="en-US" smtClean="0"/>
              <a:t>7/14/21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09CC4-47AC-5846-BB5F-436C8AFB5D4F}" type="slidenum">
              <a:rPr lang="en-US" smtClean="0"/>
              <a:t>‹#›</a:t>
            </a:fld>
            <a:endParaRPr lang="en-US"/>
          </a:p>
        </p:txBody>
      </p:sp>
    </p:spTree>
    <p:extLst>
      <p:ext uri="{BB962C8B-B14F-4D97-AF65-F5344CB8AC3E}">
        <p14:creationId xmlns:p14="http://schemas.microsoft.com/office/powerpoint/2010/main" val="1771222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678CCD-12ED-FE4F-B526-AD7706DBC181}" type="datetimeFigureOut">
              <a:rPr lang="en-US" smtClean="0"/>
              <a:t>7/14/21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09CC4-47AC-5846-BB5F-436C8AFB5D4F}" type="slidenum">
              <a:rPr lang="en-US" smtClean="0"/>
              <a:t>‹#›</a:t>
            </a:fld>
            <a:endParaRPr lang="en-US"/>
          </a:p>
        </p:txBody>
      </p:sp>
    </p:spTree>
    <p:extLst>
      <p:ext uri="{BB962C8B-B14F-4D97-AF65-F5344CB8AC3E}">
        <p14:creationId xmlns:p14="http://schemas.microsoft.com/office/powerpoint/2010/main" val="2432995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678CCD-12ED-FE4F-B526-AD7706DBC181}" type="datetimeFigureOut">
              <a:rPr lang="en-US" smtClean="0"/>
              <a:t>7/14/21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09CC4-47AC-5846-BB5F-436C8AFB5D4F}" type="slidenum">
              <a:rPr lang="en-US" smtClean="0"/>
              <a:t>‹#›</a:t>
            </a:fld>
            <a:endParaRPr lang="en-US"/>
          </a:p>
        </p:txBody>
      </p:sp>
    </p:spTree>
    <p:extLst>
      <p:ext uri="{BB962C8B-B14F-4D97-AF65-F5344CB8AC3E}">
        <p14:creationId xmlns:p14="http://schemas.microsoft.com/office/powerpoint/2010/main" val="346695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678CCD-12ED-FE4F-B526-AD7706DBC181}" type="datetimeFigureOut">
              <a:rPr lang="en-US" smtClean="0"/>
              <a:t>7/14/21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09CC4-47AC-5846-BB5F-436C8AFB5D4F}" type="slidenum">
              <a:rPr lang="en-US" smtClean="0"/>
              <a:t>‹#›</a:t>
            </a:fld>
            <a:endParaRPr lang="en-US"/>
          </a:p>
        </p:txBody>
      </p:sp>
    </p:spTree>
    <p:extLst>
      <p:ext uri="{BB962C8B-B14F-4D97-AF65-F5344CB8AC3E}">
        <p14:creationId xmlns:p14="http://schemas.microsoft.com/office/powerpoint/2010/main" val="2565100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678CCD-12ED-FE4F-B526-AD7706DBC181}" type="datetimeFigureOut">
              <a:rPr lang="en-US" smtClean="0"/>
              <a:t>7/14/21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09CC4-47AC-5846-BB5F-436C8AFB5D4F}" type="slidenum">
              <a:rPr lang="en-US" smtClean="0"/>
              <a:t>‹#›</a:t>
            </a:fld>
            <a:endParaRPr lang="en-US"/>
          </a:p>
        </p:txBody>
      </p:sp>
    </p:spTree>
    <p:extLst>
      <p:ext uri="{BB962C8B-B14F-4D97-AF65-F5344CB8AC3E}">
        <p14:creationId xmlns:p14="http://schemas.microsoft.com/office/powerpoint/2010/main" val="800621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678CCD-12ED-FE4F-B526-AD7706DBC181}" type="datetimeFigureOut">
              <a:rPr lang="en-US" smtClean="0"/>
              <a:t>7/14/21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09CC4-47AC-5846-BB5F-436C8AFB5D4F}" type="slidenum">
              <a:rPr lang="en-US" smtClean="0"/>
              <a:t>‹#›</a:t>
            </a:fld>
            <a:endParaRPr lang="en-US"/>
          </a:p>
        </p:txBody>
      </p:sp>
    </p:spTree>
    <p:extLst>
      <p:ext uri="{BB962C8B-B14F-4D97-AF65-F5344CB8AC3E}">
        <p14:creationId xmlns:p14="http://schemas.microsoft.com/office/powerpoint/2010/main" val="231078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678CCD-12ED-FE4F-B526-AD7706DBC181}" type="datetimeFigureOut">
              <a:rPr lang="en-US" smtClean="0"/>
              <a:t>7/14/21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09CC4-47AC-5846-BB5F-436C8AFB5D4F}" type="slidenum">
              <a:rPr lang="en-US" smtClean="0"/>
              <a:t>‹#›</a:t>
            </a:fld>
            <a:endParaRPr lang="en-US"/>
          </a:p>
        </p:txBody>
      </p:sp>
    </p:spTree>
    <p:extLst>
      <p:ext uri="{BB962C8B-B14F-4D97-AF65-F5344CB8AC3E}">
        <p14:creationId xmlns:p14="http://schemas.microsoft.com/office/powerpoint/2010/main" val="2209058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678CCD-12ED-FE4F-B526-AD7706DBC181}" type="datetimeFigureOut">
              <a:rPr lang="en-US" smtClean="0"/>
              <a:t>7/14/21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09CC4-47AC-5846-BB5F-436C8AFB5D4F}" type="slidenum">
              <a:rPr lang="en-US" smtClean="0"/>
              <a:t>‹#›</a:t>
            </a:fld>
            <a:endParaRPr lang="en-US"/>
          </a:p>
        </p:txBody>
      </p:sp>
    </p:spTree>
    <p:extLst>
      <p:ext uri="{BB962C8B-B14F-4D97-AF65-F5344CB8AC3E}">
        <p14:creationId xmlns:p14="http://schemas.microsoft.com/office/powerpoint/2010/main" val="1657282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678CCD-12ED-FE4F-B526-AD7706DBC181}" type="datetimeFigureOut">
              <a:rPr lang="en-US" smtClean="0"/>
              <a:t>7/14/21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09CC4-47AC-5846-BB5F-436C8AFB5D4F}" type="slidenum">
              <a:rPr lang="en-US" smtClean="0"/>
              <a:t>‹#›</a:t>
            </a:fld>
            <a:endParaRPr lang="en-US"/>
          </a:p>
        </p:txBody>
      </p:sp>
    </p:spTree>
    <p:extLst>
      <p:ext uri="{BB962C8B-B14F-4D97-AF65-F5344CB8AC3E}">
        <p14:creationId xmlns:p14="http://schemas.microsoft.com/office/powerpoint/2010/main" val="2490443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00678CCD-12ED-FE4F-B526-AD7706DBC181}" type="datetimeFigureOut">
              <a:rPr lang="en-US" smtClean="0"/>
              <a:t>7/14/21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09CC4-47AC-5846-BB5F-436C8AFB5D4F}" type="slidenum">
              <a:rPr lang="en-US" smtClean="0"/>
              <a:t>‹#›</a:t>
            </a:fld>
            <a:endParaRPr lang="en-US"/>
          </a:p>
        </p:txBody>
      </p:sp>
    </p:spTree>
    <p:extLst>
      <p:ext uri="{BB962C8B-B14F-4D97-AF65-F5344CB8AC3E}">
        <p14:creationId xmlns:p14="http://schemas.microsoft.com/office/powerpoint/2010/main" val="2133119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00678CCD-12ED-FE4F-B526-AD7706DBC181}" type="datetimeFigureOut">
              <a:rPr lang="en-US" smtClean="0"/>
              <a:t>7/14/21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09CC4-47AC-5846-BB5F-436C8AFB5D4F}" type="slidenum">
              <a:rPr lang="en-US" smtClean="0"/>
              <a:t>‹#›</a:t>
            </a:fld>
            <a:endParaRPr lang="en-US"/>
          </a:p>
        </p:txBody>
      </p:sp>
    </p:spTree>
    <p:extLst>
      <p:ext uri="{BB962C8B-B14F-4D97-AF65-F5344CB8AC3E}">
        <p14:creationId xmlns:p14="http://schemas.microsoft.com/office/powerpoint/2010/main" val="325156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00678CCD-12ED-FE4F-B526-AD7706DBC181}" type="datetimeFigureOut">
              <a:rPr lang="en-US" smtClean="0"/>
              <a:t>7/14/21</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8A509CC4-47AC-5846-BB5F-436C8AFB5D4F}" type="slidenum">
              <a:rPr lang="en-US" smtClean="0"/>
              <a:t>‹#›</a:t>
            </a:fld>
            <a:endParaRPr lang="en-US"/>
          </a:p>
        </p:txBody>
      </p:sp>
    </p:spTree>
    <p:extLst>
      <p:ext uri="{BB962C8B-B14F-4D97-AF65-F5344CB8AC3E}">
        <p14:creationId xmlns:p14="http://schemas.microsoft.com/office/powerpoint/2010/main" val="21925780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jpg"/><Relationship Id="rId11" Type="http://schemas.openxmlformats.org/officeDocument/2006/relationships/image" Target="../media/image18.png"/><Relationship Id="rId5" Type="http://schemas.openxmlformats.org/officeDocument/2006/relationships/image" Target="../media/image12.jpg"/><Relationship Id="rId10" Type="http://schemas.openxmlformats.org/officeDocument/2006/relationships/image" Target="../media/image17.png"/><Relationship Id="rId4" Type="http://schemas.openxmlformats.org/officeDocument/2006/relationships/image" Target="../media/image11.jp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381386CC-40A2-084B-B857-4439171A9AB5}"/>
              </a:ext>
            </a:extLst>
          </p:cNvPr>
          <p:cNvPicPr>
            <a:picLocks noChangeAspect="1"/>
          </p:cNvPicPr>
          <p:nvPr/>
        </p:nvPicPr>
        <p:blipFill rotWithShape="1">
          <a:blip r:embed="rId2"/>
          <a:srcRect r="37781"/>
          <a:stretch/>
        </p:blipFill>
        <p:spPr>
          <a:xfrm>
            <a:off x="1026793" y="8991"/>
            <a:ext cx="6745607" cy="7239000"/>
          </a:xfrm>
          <a:prstGeom prst="rect">
            <a:avLst/>
          </a:prstGeom>
        </p:spPr>
      </p:pic>
      <p:grpSp>
        <p:nvGrpSpPr>
          <p:cNvPr id="16" name="Group 15">
            <a:extLst>
              <a:ext uri="{FF2B5EF4-FFF2-40B4-BE49-F238E27FC236}">
                <a16:creationId xmlns:a16="http://schemas.microsoft.com/office/drawing/2014/main" id="{B7C16B0D-0D64-2140-A2DA-2AE7A5D6524A}"/>
              </a:ext>
            </a:extLst>
          </p:cNvPr>
          <p:cNvGrpSpPr/>
          <p:nvPr/>
        </p:nvGrpSpPr>
        <p:grpSpPr>
          <a:xfrm>
            <a:off x="0" y="568036"/>
            <a:ext cx="7421526" cy="10058401"/>
            <a:chOff x="0" y="-1"/>
            <a:chExt cx="6612795" cy="10058401"/>
          </a:xfrm>
        </p:grpSpPr>
        <p:sp>
          <p:nvSpPr>
            <p:cNvPr id="7" name="Rectangle 6">
              <a:extLst>
                <a:ext uri="{FF2B5EF4-FFF2-40B4-BE49-F238E27FC236}">
                  <a16:creationId xmlns:a16="http://schemas.microsoft.com/office/drawing/2014/main" id="{10CD9A5D-E475-9846-8E35-D85BF96935A9}"/>
                </a:ext>
              </a:extLst>
            </p:cNvPr>
            <p:cNvSpPr/>
            <p:nvPr/>
          </p:nvSpPr>
          <p:spPr>
            <a:xfrm>
              <a:off x="0" y="6463862"/>
              <a:ext cx="3704898" cy="3594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a:extLst>
                <a:ext uri="{FF2B5EF4-FFF2-40B4-BE49-F238E27FC236}">
                  <a16:creationId xmlns:a16="http://schemas.microsoft.com/office/drawing/2014/main" id="{F76EDE72-97FE-324C-BF64-44060EDDD85B}"/>
                </a:ext>
              </a:extLst>
            </p:cNvPr>
            <p:cNvSpPr/>
            <p:nvPr/>
          </p:nvSpPr>
          <p:spPr>
            <a:xfrm flipV="1">
              <a:off x="3704898" y="6463862"/>
              <a:ext cx="2907897" cy="3594538"/>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4DFB0F-134A-A84F-88C4-760B96F04501}"/>
                </a:ext>
              </a:extLst>
            </p:cNvPr>
            <p:cNvSpPr/>
            <p:nvPr/>
          </p:nvSpPr>
          <p:spPr>
            <a:xfrm>
              <a:off x="1" y="-1"/>
              <a:ext cx="1743200" cy="64638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6B39C2A0-C201-624A-BE9B-E20B20DD0FAB}"/>
                </a:ext>
              </a:extLst>
            </p:cNvPr>
            <p:cNvSpPr/>
            <p:nvPr/>
          </p:nvSpPr>
          <p:spPr>
            <a:xfrm>
              <a:off x="1743201" y="0"/>
              <a:ext cx="4869594" cy="6463862"/>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riangle 29">
            <a:extLst>
              <a:ext uri="{FF2B5EF4-FFF2-40B4-BE49-F238E27FC236}">
                <a16:creationId xmlns:a16="http://schemas.microsoft.com/office/drawing/2014/main" id="{0300C09B-14CB-FB4E-96F2-4FD44033CD44}"/>
              </a:ext>
            </a:extLst>
          </p:cNvPr>
          <p:cNvSpPr/>
          <p:nvPr/>
        </p:nvSpPr>
        <p:spPr>
          <a:xfrm>
            <a:off x="3715585" y="6142066"/>
            <a:ext cx="4056815" cy="3967084"/>
          </a:xfrm>
          <a:prstGeom prst="triangle">
            <a:avLst>
              <a:gd name="adj" fmla="val 10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06AE56E9-8B12-8540-89E6-5F15E0FB28FD}"/>
              </a:ext>
            </a:extLst>
          </p:cNvPr>
          <p:cNvSpPr txBox="1"/>
          <p:nvPr/>
        </p:nvSpPr>
        <p:spPr>
          <a:xfrm>
            <a:off x="248853" y="293513"/>
            <a:ext cx="6247481" cy="584775"/>
          </a:xfrm>
          <a:prstGeom prst="rect">
            <a:avLst/>
          </a:prstGeom>
          <a:noFill/>
        </p:spPr>
        <p:txBody>
          <a:bodyPr wrap="square" rtlCol="0">
            <a:spAutoFit/>
          </a:bodyPr>
          <a:lstStyle/>
          <a:p>
            <a:r>
              <a:rPr lang="en-US" sz="3200" b="1" dirty="0">
                <a:solidFill>
                  <a:schemeClr val="tx1">
                    <a:lumMod val="85000"/>
                    <a:lumOff val="15000"/>
                  </a:schemeClr>
                </a:solidFill>
                <a:latin typeface="Halyard Display SemiBold" pitchFamily="2" charset="77"/>
              </a:rPr>
              <a:t>QUARTERLY REVIEW | Q2 2021</a:t>
            </a:r>
          </a:p>
        </p:txBody>
      </p:sp>
      <p:sp>
        <p:nvSpPr>
          <p:cNvPr id="74" name="TextBox 73">
            <a:extLst>
              <a:ext uri="{FF2B5EF4-FFF2-40B4-BE49-F238E27FC236}">
                <a16:creationId xmlns:a16="http://schemas.microsoft.com/office/drawing/2014/main" id="{60E46C99-F2D5-014A-A77F-AA7F4A5C30C1}"/>
              </a:ext>
            </a:extLst>
          </p:cNvPr>
          <p:cNvSpPr txBox="1"/>
          <p:nvPr/>
        </p:nvSpPr>
        <p:spPr>
          <a:xfrm>
            <a:off x="248377" y="905538"/>
            <a:ext cx="4260715" cy="338554"/>
          </a:xfrm>
          <a:prstGeom prst="rect">
            <a:avLst/>
          </a:prstGeom>
          <a:noFill/>
        </p:spPr>
        <p:txBody>
          <a:bodyPr wrap="square" rtlCol="0">
            <a:spAutoFit/>
          </a:bodyPr>
          <a:lstStyle/>
          <a:p>
            <a:r>
              <a:rPr lang="en-US" sz="1600" b="1" dirty="0">
                <a:solidFill>
                  <a:schemeClr val="tx1">
                    <a:lumMod val="85000"/>
                    <a:lumOff val="15000"/>
                  </a:schemeClr>
                </a:solidFill>
                <a:latin typeface="Halyard Display SemiBold" pitchFamily="2" charset="77"/>
              </a:rPr>
              <a:t>NOTABLE TRANSACTIONS</a:t>
            </a:r>
          </a:p>
        </p:txBody>
      </p:sp>
      <p:sp>
        <p:nvSpPr>
          <p:cNvPr id="18" name="Rectangle 17">
            <a:extLst>
              <a:ext uri="{FF2B5EF4-FFF2-40B4-BE49-F238E27FC236}">
                <a16:creationId xmlns:a16="http://schemas.microsoft.com/office/drawing/2014/main" id="{B0D4B8CD-BDA1-8C4D-B831-C15CB7692EC4}"/>
              </a:ext>
            </a:extLst>
          </p:cNvPr>
          <p:cNvSpPr/>
          <p:nvPr/>
        </p:nvSpPr>
        <p:spPr>
          <a:xfrm>
            <a:off x="5196745" y="9312011"/>
            <a:ext cx="2440092" cy="646331"/>
          </a:xfrm>
          <a:prstGeom prst="rect">
            <a:avLst/>
          </a:prstGeom>
        </p:spPr>
        <p:txBody>
          <a:bodyPr wrap="none">
            <a:spAutoFit/>
          </a:bodyPr>
          <a:lstStyle/>
          <a:p>
            <a:pPr algn="r"/>
            <a:r>
              <a:rPr lang="en-US" sz="1200" dirty="0">
                <a:solidFill>
                  <a:schemeClr val="bg1">
                    <a:lumMod val="95000"/>
                  </a:schemeClr>
                </a:solidFill>
                <a:latin typeface="Halyard Display" pitchFamily="2" charset="77"/>
              </a:rPr>
              <a:t>6263 Poplar Avenue, Suite 150</a:t>
            </a:r>
          </a:p>
          <a:p>
            <a:pPr algn="r"/>
            <a:r>
              <a:rPr lang="en-US" sz="1200" dirty="0">
                <a:solidFill>
                  <a:schemeClr val="bg1">
                    <a:lumMod val="95000"/>
                  </a:schemeClr>
                </a:solidFill>
                <a:latin typeface="Halyard Display" pitchFamily="2" charset="77"/>
              </a:rPr>
              <a:t>Memphis, TN 38119</a:t>
            </a:r>
          </a:p>
          <a:p>
            <a:pPr algn="r"/>
            <a:r>
              <a:rPr lang="en-US" sz="1200" dirty="0">
                <a:solidFill>
                  <a:schemeClr val="bg1">
                    <a:lumMod val="95000"/>
                  </a:schemeClr>
                </a:solidFill>
                <a:latin typeface="Halyard Display" pitchFamily="2" charset="77"/>
              </a:rPr>
              <a:t>(901) 526-3100 | </a:t>
            </a:r>
            <a:r>
              <a:rPr lang="en-US" sz="1200" dirty="0" err="1">
                <a:solidFill>
                  <a:schemeClr val="bg1">
                    <a:lumMod val="95000"/>
                  </a:schemeClr>
                </a:solidFill>
                <a:latin typeface="Halyard Display" pitchFamily="2" charset="77"/>
              </a:rPr>
              <a:t>saigcompany.com</a:t>
            </a:r>
            <a:endParaRPr lang="en-US" sz="1200" dirty="0">
              <a:solidFill>
                <a:schemeClr val="bg1">
                  <a:lumMod val="95000"/>
                </a:schemeClr>
              </a:solidFill>
            </a:endParaRPr>
          </a:p>
        </p:txBody>
      </p:sp>
      <p:pic>
        <p:nvPicPr>
          <p:cNvPr id="47" name="Picture 46">
            <a:extLst>
              <a:ext uri="{FF2B5EF4-FFF2-40B4-BE49-F238E27FC236}">
                <a16:creationId xmlns:a16="http://schemas.microsoft.com/office/drawing/2014/main" id="{18AFA990-F4E9-E447-BAB0-8885F4878B21}"/>
              </a:ext>
            </a:extLst>
          </p:cNvPr>
          <p:cNvPicPr>
            <a:picLocks noChangeAspect="1"/>
          </p:cNvPicPr>
          <p:nvPr/>
        </p:nvPicPr>
        <p:blipFill>
          <a:blip r:embed="rId3"/>
          <a:stretch>
            <a:fillRect/>
          </a:stretch>
        </p:blipFill>
        <p:spPr>
          <a:xfrm>
            <a:off x="5673513" y="8971559"/>
            <a:ext cx="1858454" cy="296562"/>
          </a:xfrm>
          <a:prstGeom prst="rect">
            <a:avLst/>
          </a:prstGeom>
        </p:spPr>
      </p:pic>
      <p:grpSp>
        <p:nvGrpSpPr>
          <p:cNvPr id="3" name="Group 2">
            <a:extLst>
              <a:ext uri="{FF2B5EF4-FFF2-40B4-BE49-F238E27FC236}">
                <a16:creationId xmlns:a16="http://schemas.microsoft.com/office/drawing/2014/main" id="{42F016B9-E04A-F44C-A44E-119A18FC305B}"/>
              </a:ext>
            </a:extLst>
          </p:cNvPr>
          <p:cNvGrpSpPr/>
          <p:nvPr/>
        </p:nvGrpSpPr>
        <p:grpSpPr>
          <a:xfrm>
            <a:off x="469850" y="1223639"/>
            <a:ext cx="6745607" cy="2834586"/>
            <a:chOff x="457219" y="1417748"/>
            <a:chExt cx="6594884" cy="2578867"/>
          </a:xfrm>
        </p:grpSpPr>
        <p:sp>
          <p:nvSpPr>
            <p:cNvPr id="62" name="Rectangle 61">
              <a:extLst>
                <a:ext uri="{FF2B5EF4-FFF2-40B4-BE49-F238E27FC236}">
                  <a16:creationId xmlns:a16="http://schemas.microsoft.com/office/drawing/2014/main" id="{D900E607-4B9B-A74B-AE89-275F9D5C811C}"/>
                </a:ext>
              </a:extLst>
            </p:cNvPr>
            <p:cNvSpPr/>
            <p:nvPr/>
          </p:nvSpPr>
          <p:spPr>
            <a:xfrm>
              <a:off x="511439" y="1542169"/>
              <a:ext cx="6540664" cy="2454446"/>
            </a:xfrm>
            <a:prstGeom prst="rect">
              <a:avLst/>
            </a:prstGeom>
            <a:solidFill>
              <a:srgbClr val="D23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6E69409-5B4E-E94C-90EB-8A1039B9D3D8}"/>
                </a:ext>
              </a:extLst>
            </p:cNvPr>
            <p:cNvSpPr/>
            <p:nvPr/>
          </p:nvSpPr>
          <p:spPr>
            <a:xfrm>
              <a:off x="457219" y="1417748"/>
              <a:ext cx="6467862" cy="2483213"/>
            </a:xfrm>
            <a:prstGeom prst="rect">
              <a:avLst/>
            </a:prstGeom>
            <a:noFill/>
            <a:ln w="762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25073AFD-193E-9245-8A73-C59C7CC7ECC9}"/>
              </a:ext>
            </a:extLst>
          </p:cNvPr>
          <p:cNvSpPr txBox="1"/>
          <p:nvPr/>
        </p:nvSpPr>
        <p:spPr>
          <a:xfrm>
            <a:off x="4986298" y="2726221"/>
            <a:ext cx="2041739" cy="1061829"/>
          </a:xfrm>
          <a:prstGeom prst="rect">
            <a:avLst/>
          </a:prstGeom>
          <a:noFill/>
        </p:spPr>
        <p:txBody>
          <a:bodyPr wrap="square" rtlCol="0">
            <a:spAutoFit/>
          </a:bodyPr>
          <a:lstStyle/>
          <a:p>
            <a:r>
              <a:rPr lang="en-US" sz="1050" b="1" dirty="0">
                <a:solidFill>
                  <a:schemeClr val="bg1">
                    <a:lumMod val="95000"/>
                  </a:schemeClr>
                </a:solidFill>
                <a:latin typeface="Halyard Display Light" pitchFamily="2" charset="77"/>
              </a:rPr>
              <a:t>Land/Sale:</a:t>
            </a:r>
          </a:p>
          <a:p>
            <a:r>
              <a:rPr lang="en-US" sz="1050" dirty="0">
                <a:solidFill>
                  <a:schemeClr val="bg1">
                    <a:lumMod val="95000"/>
                  </a:schemeClr>
                </a:solidFill>
                <a:latin typeface="Halyard Display Medium" pitchFamily="2" charset="77"/>
              </a:rPr>
              <a:t>Daniel McPhail </a:t>
            </a:r>
            <a:r>
              <a:rPr lang="en-US" sz="1050" dirty="0">
                <a:solidFill>
                  <a:schemeClr val="bg1">
                    <a:lumMod val="95000"/>
                  </a:schemeClr>
                </a:solidFill>
                <a:latin typeface="Halyard Display Light" pitchFamily="2" charset="77"/>
              </a:rPr>
              <a:t>represented the buyer. </a:t>
            </a:r>
          </a:p>
          <a:p>
            <a:r>
              <a:rPr lang="en-US" sz="1050" dirty="0">
                <a:solidFill>
                  <a:schemeClr val="bg1">
                    <a:lumMod val="95000"/>
                  </a:schemeClr>
                </a:solidFill>
                <a:latin typeface="Halyard Display Light" pitchFamily="2" charset="77"/>
              </a:rPr>
              <a:t>10955 Ridgeway Industrial Drive</a:t>
            </a:r>
          </a:p>
          <a:p>
            <a:r>
              <a:rPr lang="en-US" sz="1050" dirty="0">
                <a:solidFill>
                  <a:schemeClr val="bg1">
                    <a:lumMod val="95000"/>
                  </a:schemeClr>
                </a:solidFill>
                <a:latin typeface="Halyard Display Light" pitchFamily="2" charset="77"/>
              </a:rPr>
              <a:t>8 Acres</a:t>
            </a:r>
            <a:endParaRPr lang="en-US" sz="1200" dirty="0">
              <a:solidFill>
                <a:schemeClr val="bg1">
                  <a:lumMod val="95000"/>
                </a:schemeClr>
              </a:solidFill>
              <a:latin typeface="Halyard Display Light" pitchFamily="2" charset="77"/>
            </a:endParaRPr>
          </a:p>
          <a:p>
            <a:endParaRPr lang="en-US" sz="1050" dirty="0">
              <a:solidFill>
                <a:schemeClr val="bg1">
                  <a:lumMod val="95000"/>
                </a:schemeClr>
              </a:solidFill>
              <a:latin typeface="Halyard Display" pitchFamily="2" charset="77"/>
            </a:endParaRPr>
          </a:p>
        </p:txBody>
      </p:sp>
      <p:sp>
        <p:nvSpPr>
          <p:cNvPr id="72" name="TextBox 71">
            <a:extLst>
              <a:ext uri="{FF2B5EF4-FFF2-40B4-BE49-F238E27FC236}">
                <a16:creationId xmlns:a16="http://schemas.microsoft.com/office/drawing/2014/main" id="{C9505110-CBF9-DA4C-A3BF-40308C71DC40}"/>
              </a:ext>
            </a:extLst>
          </p:cNvPr>
          <p:cNvSpPr txBox="1"/>
          <p:nvPr/>
        </p:nvSpPr>
        <p:spPr>
          <a:xfrm>
            <a:off x="2744598" y="2560757"/>
            <a:ext cx="2041739" cy="1384995"/>
          </a:xfrm>
          <a:prstGeom prst="rect">
            <a:avLst/>
          </a:prstGeom>
          <a:noFill/>
        </p:spPr>
        <p:txBody>
          <a:bodyPr wrap="square" rtlCol="0">
            <a:spAutoFit/>
          </a:bodyPr>
          <a:lstStyle/>
          <a:p>
            <a:r>
              <a:rPr lang="en-US" sz="1050" b="1" dirty="0">
                <a:solidFill>
                  <a:schemeClr val="bg1">
                    <a:lumMod val="95000"/>
                  </a:schemeClr>
                </a:solidFill>
                <a:latin typeface="Halyard Display Light" pitchFamily="2" charset="77"/>
              </a:rPr>
              <a:t>Industrial/Lease: </a:t>
            </a:r>
          </a:p>
          <a:p>
            <a:r>
              <a:rPr lang="en-US" sz="1050" dirty="0">
                <a:solidFill>
                  <a:schemeClr val="bg1">
                    <a:lumMod val="95000"/>
                  </a:schemeClr>
                </a:solidFill>
                <a:latin typeface="Halyard Display Medium" pitchFamily="2" charset="77"/>
              </a:rPr>
              <a:t>Hank Martin </a:t>
            </a:r>
            <a:r>
              <a:rPr lang="en-US" sz="1050" dirty="0">
                <a:solidFill>
                  <a:schemeClr val="bg1">
                    <a:lumMod val="95000"/>
                  </a:schemeClr>
                </a:solidFill>
                <a:latin typeface="Halyard Display Light" pitchFamily="2" charset="77"/>
              </a:rPr>
              <a:t>represented  the buyer, Faropoint &amp; </a:t>
            </a:r>
            <a:r>
              <a:rPr lang="en-US" sz="1050" b="1" dirty="0">
                <a:solidFill>
                  <a:schemeClr val="bg1">
                    <a:lumMod val="95000"/>
                  </a:schemeClr>
                </a:solidFill>
                <a:latin typeface="Halyard Display Light" pitchFamily="2" charset="77"/>
              </a:rPr>
              <a:t>Elliot Embry </a:t>
            </a:r>
            <a:r>
              <a:rPr lang="en-US" sz="1050" dirty="0">
                <a:solidFill>
                  <a:schemeClr val="bg1">
                    <a:lumMod val="95000"/>
                  </a:schemeClr>
                </a:solidFill>
                <a:latin typeface="Halyard Display Light" pitchFamily="2" charset="77"/>
              </a:rPr>
              <a:t>assisted in the lease. </a:t>
            </a:r>
            <a:r>
              <a:rPr lang="en-US" sz="1050" b="1" dirty="0">
                <a:solidFill>
                  <a:schemeClr val="bg1">
                    <a:lumMod val="95000"/>
                  </a:schemeClr>
                </a:solidFill>
                <a:latin typeface="Halyard Display Light" pitchFamily="2" charset="77"/>
              </a:rPr>
              <a:t>Brian Califf </a:t>
            </a:r>
            <a:r>
              <a:rPr lang="en-US" sz="1050" dirty="0">
                <a:solidFill>
                  <a:schemeClr val="bg1">
                    <a:lumMod val="95000"/>
                  </a:schemeClr>
                </a:solidFill>
                <a:latin typeface="Halyard Display Light" pitchFamily="2" charset="77"/>
              </a:rPr>
              <a:t>represented the seller, Trident Capital.</a:t>
            </a:r>
          </a:p>
          <a:p>
            <a:r>
              <a:rPr lang="en-US" sz="1050" dirty="0">
                <a:solidFill>
                  <a:schemeClr val="bg1">
                    <a:lumMod val="95000"/>
                  </a:schemeClr>
                </a:solidFill>
                <a:latin typeface="Halyard Display Light" pitchFamily="2" charset="77"/>
              </a:rPr>
              <a:t>4290 </a:t>
            </a:r>
            <a:r>
              <a:rPr lang="en-US" sz="1050" dirty="0" err="1">
                <a:solidFill>
                  <a:schemeClr val="bg1">
                    <a:lumMod val="95000"/>
                  </a:schemeClr>
                </a:solidFill>
                <a:latin typeface="Halyard Display Light" pitchFamily="2" charset="77"/>
              </a:rPr>
              <a:t>Delp</a:t>
            </a:r>
            <a:r>
              <a:rPr lang="en-US" sz="1050" dirty="0">
                <a:solidFill>
                  <a:schemeClr val="bg1">
                    <a:lumMod val="95000"/>
                  </a:schemeClr>
                </a:solidFill>
                <a:latin typeface="Halyard Display Light" pitchFamily="2" charset="77"/>
              </a:rPr>
              <a:t> Street</a:t>
            </a:r>
            <a:endParaRPr lang="en-US" sz="1200" dirty="0">
              <a:solidFill>
                <a:schemeClr val="bg1">
                  <a:lumMod val="95000"/>
                </a:schemeClr>
              </a:solidFill>
              <a:latin typeface="Halyard Display Light" pitchFamily="2" charset="77"/>
            </a:endParaRPr>
          </a:p>
          <a:p>
            <a:r>
              <a:rPr lang="en-US" sz="1050" dirty="0">
                <a:solidFill>
                  <a:schemeClr val="bg1">
                    <a:lumMod val="95000"/>
                  </a:schemeClr>
                </a:solidFill>
                <a:latin typeface="Halyard Display Light" pitchFamily="2" charset="77"/>
              </a:rPr>
              <a:t>297,216 SF</a:t>
            </a:r>
          </a:p>
        </p:txBody>
      </p:sp>
      <p:grpSp>
        <p:nvGrpSpPr>
          <p:cNvPr id="4" name="Group 3">
            <a:extLst>
              <a:ext uri="{FF2B5EF4-FFF2-40B4-BE49-F238E27FC236}">
                <a16:creationId xmlns:a16="http://schemas.microsoft.com/office/drawing/2014/main" id="{ECE01AFE-A126-FF47-A6D0-88A102A124C6}"/>
              </a:ext>
            </a:extLst>
          </p:cNvPr>
          <p:cNvGrpSpPr/>
          <p:nvPr/>
        </p:nvGrpSpPr>
        <p:grpSpPr>
          <a:xfrm>
            <a:off x="469851" y="4009884"/>
            <a:ext cx="6745606" cy="2697826"/>
            <a:chOff x="497299" y="3917023"/>
            <a:chExt cx="6594768" cy="2417397"/>
          </a:xfrm>
        </p:grpSpPr>
        <p:sp>
          <p:nvSpPr>
            <p:cNvPr id="50" name="Rectangle 49">
              <a:extLst>
                <a:ext uri="{FF2B5EF4-FFF2-40B4-BE49-F238E27FC236}">
                  <a16:creationId xmlns:a16="http://schemas.microsoft.com/office/drawing/2014/main" id="{82542B8E-7997-D54D-BAE4-B4C2FE4F83AB}"/>
                </a:ext>
              </a:extLst>
            </p:cNvPr>
            <p:cNvSpPr/>
            <p:nvPr/>
          </p:nvSpPr>
          <p:spPr>
            <a:xfrm>
              <a:off x="551403" y="4027548"/>
              <a:ext cx="6540664" cy="2306872"/>
            </a:xfrm>
            <a:prstGeom prst="rect">
              <a:avLst/>
            </a:prstGeom>
            <a:solidFill>
              <a:srgbClr val="D23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6DA2A2D-4F3D-D349-8E12-DAEF4D65A24A}"/>
                </a:ext>
              </a:extLst>
            </p:cNvPr>
            <p:cNvSpPr/>
            <p:nvPr/>
          </p:nvSpPr>
          <p:spPr>
            <a:xfrm>
              <a:off x="497299" y="3917023"/>
              <a:ext cx="6467862" cy="2318699"/>
            </a:xfrm>
            <a:prstGeom prst="rect">
              <a:avLst/>
            </a:prstGeom>
            <a:noFill/>
            <a:ln w="762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5B32505B-0B7F-434D-9191-603537A44D8E}"/>
              </a:ext>
            </a:extLst>
          </p:cNvPr>
          <p:cNvSpPr txBox="1"/>
          <p:nvPr/>
        </p:nvSpPr>
        <p:spPr>
          <a:xfrm>
            <a:off x="4972450" y="5329739"/>
            <a:ext cx="2041739" cy="1223412"/>
          </a:xfrm>
          <a:prstGeom prst="rect">
            <a:avLst/>
          </a:prstGeom>
          <a:noFill/>
        </p:spPr>
        <p:txBody>
          <a:bodyPr wrap="square" rtlCol="0">
            <a:spAutoFit/>
          </a:bodyPr>
          <a:lstStyle/>
          <a:p>
            <a:r>
              <a:rPr lang="en-US" sz="1050" b="1" dirty="0">
                <a:solidFill>
                  <a:schemeClr val="bg1">
                    <a:lumMod val="95000"/>
                  </a:schemeClr>
                </a:solidFill>
                <a:latin typeface="Halyard Display Light" pitchFamily="2" charset="77"/>
              </a:rPr>
              <a:t>Industrial/Sale &amp; Lease:</a:t>
            </a:r>
            <a:endParaRPr lang="en-US" sz="1050" b="1" dirty="0">
              <a:solidFill>
                <a:schemeClr val="bg1">
                  <a:lumMod val="95000"/>
                </a:schemeClr>
              </a:solidFill>
              <a:latin typeface="Halyard Display Medium" pitchFamily="2" charset="77"/>
            </a:endParaRPr>
          </a:p>
          <a:p>
            <a:r>
              <a:rPr lang="en-US" sz="1050" dirty="0">
                <a:solidFill>
                  <a:schemeClr val="bg1">
                    <a:lumMod val="95000"/>
                  </a:schemeClr>
                </a:solidFill>
                <a:latin typeface="Halyard Display Medium" pitchFamily="2" charset="77"/>
              </a:rPr>
              <a:t>Hank Martin &amp; Brian Califf </a:t>
            </a:r>
            <a:r>
              <a:rPr lang="en-US" sz="1050" dirty="0">
                <a:solidFill>
                  <a:schemeClr val="bg1">
                    <a:lumMod val="95000"/>
                  </a:schemeClr>
                </a:solidFill>
                <a:latin typeface="Halyard Display Light" pitchFamily="2" charset="77"/>
              </a:rPr>
              <a:t>represented the seller. </a:t>
            </a:r>
            <a:r>
              <a:rPr lang="en-US" sz="1050" b="1" dirty="0">
                <a:solidFill>
                  <a:schemeClr val="bg1">
                    <a:lumMod val="95000"/>
                  </a:schemeClr>
                </a:solidFill>
                <a:latin typeface="Halyard Display Light" pitchFamily="2" charset="77"/>
              </a:rPr>
              <a:t>Henry</a:t>
            </a:r>
            <a:r>
              <a:rPr lang="en-US" sz="1050" dirty="0">
                <a:solidFill>
                  <a:schemeClr val="bg1">
                    <a:lumMod val="95000"/>
                  </a:schemeClr>
                </a:solidFill>
                <a:latin typeface="Halyard Display Light" pitchFamily="2" charset="77"/>
              </a:rPr>
              <a:t> </a:t>
            </a:r>
            <a:r>
              <a:rPr lang="en-US" sz="1050" b="1" dirty="0">
                <a:solidFill>
                  <a:schemeClr val="bg1">
                    <a:lumMod val="95000"/>
                  </a:schemeClr>
                </a:solidFill>
                <a:latin typeface="Halyard Display Light" pitchFamily="2" charset="77"/>
              </a:rPr>
              <a:t>Webb</a:t>
            </a:r>
            <a:r>
              <a:rPr lang="en-US" sz="1050" dirty="0">
                <a:solidFill>
                  <a:schemeClr val="bg1">
                    <a:lumMod val="95000"/>
                  </a:schemeClr>
                </a:solidFill>
                <a:latin typeface="Halyard Display Light" pitchFamily="2" charset="77"/>
              </a:rPr>
              <a:t> assisted the tenant, VF Pallets.</a:t>
            </a:r>
          </a:p>
          <a:p>
            <a:r>
              <a:rPr lang="en-US" sz="1050" dirty="0">
                <a:solidFill>
                  <a:schemeClr val="bg1">
                    <a:lumMod val="95000"/>
                  </a:schemeClr>
                </a:solidFill>
                <a:latin typeface="Halyard Display Light" pitchFamily="2" charset="77"/>
              </a:rPr>
              <a:t>1655 Panama Street</a:t>
            </a:r>
            <a:endParaRPr lang="en-US" sz="1200" dirty="0">
              <a:solidFill>
                <a:schemeClr val="bg1">
                  <a:lumMod val="95000"/>
                </a:schemeClr>
              </a:solidFill>
              <a:latin typeface="Halyard Display Light" pitchFamily="2" charset="77"/>
            </a:endParaRPr>
          </a:p>
          <a:p>
            <a:r>
              <a:rPr lang="en-US" sz="1050" dirty="0">
                <a:solidFill>
                  <a:schemeClr val="bg1">
                    <a:lumMod val="95000"/>
                  </a:schemeClr>
                </a:solidFill>
                <a:latin typeface="Halyard Display Light" pitchFamily="2" charset="77"/>
              </a:rPr>
              <a:t>95,000 SF</a:t>
            </a:r>
          </a:p>
        </p:txBody>
      </p:sp>
      <p:sp>
        <p:nvSpPr>
          <p:cNvPr id="55" name="TextBox 54">
            <a:extLst>
              <a:ext uri="{FF2B5EF4-FFF2-40B4-BE49-F238E27FC236}">
                <a16:creationId xmlns:a16="http://schemas.microsoft.com/office/drawing/2014/main" id="{759651B0-0F25-1748-8BDA-D44B5A3926A9}"/>
              </a:ext>
            </a:extLst>
          </p:cNvPr>
          <p:cNvSpPr txBox="1"/>
          <p:nvPr/>
        </p:nvSpPr>
        <p:spPr>
          <a:xfrm>
            <a:off x="657050" y="5453085"/>
            <a:ext cx="2041739" cy="900246"/>
          </a:xfrm>
          <a:prstGeom prst="rect">
            <a:avLst/>
          </a:prstGeom>
          <a:noFill/>
        </p:spPr>
        <p:txBody>
          <a:bodyPr wrap="square" rtlCol="0">
            <a:spAutoFit/>
          </a:bodyPr>
          <a:lstStyle/>
          <a:p>
            <a:r>
              <a:rPr lang="en-US" sz="1050" b="1" dirty="0">
                <a:solidFill>
                  <a:schemeClr val="bg1">
                    <a:lumMod val="95000"/>
                  </a:schemeClr>
                </a:solidFill>
                <a:latin typeface="Halyard Display Light" pitchFamily="2" charset="77"/>
              </a:rPr>
              <a:t>Retail/Sale:</a:t>
            </a:r>
          </a:p>
          <a:p>
            <a:r>
              <a:rPr lang="en-US" sz="1050" dirty="0">
                <a:solidFill>
                  <a:schemeClr val="bg1">
                    <a:lumMod val="95000"/>
                  </a:schemeClr>
                </a:solidFill>
                <a:latin typeface="Halyard Display Medium" pitchFamily="2" charset="77"/>
              </a:rPr>
              <a:t>Daniel McPhail </a:t>
            </a:r>
            <a:r>
              <a:rPr lang="en-US" sz="1050" dirty="0">
                <a:solidFill>
                  <a:schemeClr val="bg1">
                    <a:lumMod val="95000"/>
                  </a:schemeClr>
                </a:solidFill>
                <a:latin typeface="Halyard Display Light" pitchFamily="2" charset="77"/>
              </a:rPr>
              <a:t>represented the seller.</a:t>
            </a:r>
          </a:p>
          <a:p>
            <a:r>
              <a:rPr lang="en-US" sz="1050" dirty="0">
                <a:solidFill>
                  <a:schemeClr val="bg1">
                    <a:lumMod val="95000"/>
                  </a:schemeClr>
                </a:solidFill>
                <a:latin typeface="Halyard Display Light" pitchFamily="2" charset="77"/>
              </a:rPr>
              <a:t>7860 Highway 64, Oakland</a:t>
            </a:r>
            <a:endParaRPr lang="en-US" sz="1200" dirty="0">
              <a:solidFill>
                <a:schemeClr val="bg1">
                  <a:lumMod val="95000"/>
                </a:schemeClr>
              </a:solidFill>
              <a:latin typeface="Halyard Display Light" pitchFamily="2" charset="77"/>
            </a:endParaRPr>
          </a:p>
          <a:p>
            <a:r>
              <a:rPr lang="en-US" sz="1050" dirty="0">
                <a:solidFill>
                  <a:schemeClr val="bg1">
                    <a:lumMod val="95000"/>
                  </a:schemeClr>
                </a:solidFill>
                <a:latin typeface="Halyard Display Light" pitchFamily="2" charset="77"/>
              </a:rPr>
              <a:t>15,000 SF</a:t>
            </a:r>
          </a:p>
        </p:txBody>
      </p:sp>
      <p:sp>
        <p:nvSpPr>
          <p:cNvPr id="56" name="TextBox 55">
            <a:extLst>
              <a:ext uri="{FF2B5EF4-FFF2-40B4-BE49-F238E27FC236}">
                <a16:creationId xmlns:a16="http://schemas.microsoft.com/office/drawing/2014/main" id="{D3E5712C-0F2C-414D-BE24-E8B5D9FDC645}"/>
              </a:ext>
            </a:extLst>
          </p:cNvPr>
          <p:cNvSpPr txBox="1"/>
          <p:nvPr/>
        </p:nvSpPr>
        <p:spPr>
          <a:xfrm>
            <a:off x="646826" y="2662329"/>
            <a:ext cx="2041739" cy="1061829"/>
          </a:xfrm>
          <a:prstGeom prst="rect">
            <a:avLst/>
          </a:prstGeom>
          <a:noFill/>
        </p:spPr>
        <p:txBody>
          <a:bodyPr wrap="square" rtlCol="0">
            <a:spAutoFit/>
          </a:bodyPr>
          <a:lstStyle/>
          <a:p>
            <a:r>
              <a:rPr lang="en-US" sz="1050" b="1" dirty="0">
                <a:solidFill>
                  <a:schemeClr val="bg1">
                    <a:lumMod val="95000"/>
                  </a:schemeClr>
                </a:solidFill>
                <a:latin typeface="Halyard Display Light" pitchFamily="2" charset="77"/>
              </a:rPr>
              <a:t>Industrial/Sale:</a:t>
            </a:r>
            <a:endParaRPr lang="en-US" sz="1050" b="1" dirty="0">
              <a:solidFill>
                <a:schemeClr val="bg1">
                  <a:lumMod val="95000"/>
                </a:schemeClr>
              </a:solidFill>
              <a:latin typeface="Halyard Display Medium" pitchFamily="2" charset="77"/>
            </a:endParaRPr>
          </a:p>
          <a:p>
            <a:r>
              <a:rPr lang="en-US" sz="1050" dirty="0">
                <a:solidFill>
                  <a:schemeClr val="bg1">
                    <a:lumMod val="95000"/>
                  </a:schemeClr>
                </a:solidFill>
                <a:latin typeface="Halyard Display Medium" pitchFamily="2" charset="77"/>
              </a:rPr>
              <a:t>Henry Webb </a:t>
            </a:r>
            <a:r>
              <a:rPr lang="en-US" sz="1050" dirty="0">
                <a:solidFill>
                  <a:schemeClr val="bg1">
                    <a:lumMod val="95000"/>
                  </a:schemeClr>
                </a:solidFill>
                <a:latin typeface="Halyard Display Light" pitchFamily="2" charset="77"/>
              </a:rPr>
              <a:t>represented the  seller &amp; </a:t>
            </a:r>
            <a:r>
              <a:rPr lang="en-US" sz="1050" b="1" dirty="0">
                <a:solidFill>
                  <a:schemeClr val="bg1">
                    <a:lumMod val="95000"/>
                  </a:schemeClr>
                </a:solidFill>
                <a:latin typeface="Halyard Display Light" pitchFamily="2" charset="77"/>
              </a:rPr>
              <a:t>Brian Califf</a:t>
            </a:r>
            <a:r>
              <a:rPr lang="en-US" sz="1050" dirty="0">
                <a:solidFill>
                  <a:schemeClr val="bg1">
                    <a:lumMod val="95000"/>
                  </a:schemeClr>
                </a:solidFill>
                <a:latin typeface="Halyard Display Light" pitchFamily="2" charset="77"/>
              </a:rPr>
              <a:t> assisted the buyer.</a:t>
            </a:r>
          </a:p>
          <a:p>
            <a:r>
              <a:rPr lang="en-US" sz="1050" dirty="0">
                <a:solidFill>
                  <a:schemeClr val="bg1">
                    <a:lumMod val="95000"/>
                  </a:schemeClr>
                </a:solidFill>
                <a:latin typeface="Halyard Display Light" pitchFamily="2" charset="77"/>
              </a:rPr>
              <a:t>3136 </a:t>
            </a:r>
            <a:r>
              <a:rPr lang="en-US" sz="1050" dirty="0" err="1">
                <a:solidFill>
                  <a:schemeClr val="bg1">
                    <a:lumMod val="95000"/>
                  </a:schemeClr>
                </a:solidFill>
                <a:latin typeface="Halyard Display Light" pitchFamily="2" charset="77"/>
              </a:rPr>
              <a:t>Ladurl</a:t>
            </a:r>
            <a:r>
              <a:rPr lang="en-US" sz="1050" dirty="0">
                <a:solidFill>
                  <a:schemeClr val="bg1">
                    <a:lumMod val="95000"/>
                  </a:schemeClr>
                </a:solidFill>
                <a:latin typeface="Halyard Display Light" pitchFamily="2" charset="77"/>
              </a:rPr>
              <a:t> Cove</a:t>
            </a:r>
            <a:endParaRPr lang="en-US" sz="1200" dirty="0">
              <a:solidFill>
                <a:schemeClr val="bg1">
                  <a:lumMod val="95000"/>
                </a:schemeClr>
              </a:solidFill>
              <a:latin typeface="Halyard Display Light" pitchFamily="2" charset="77"/>
            </a:endParaRPr>
          </a:p>
          <a:p>
            <a:r>
              <a:rPr lang="en-US" sz="1050" dirty="0">
                <a:solidFill>
                  <a:schemeClr val="bg1">
                    <a:lumMod val="95000"/>
                  </a:schemeClr>
                </a:solidFill>
                <a:latin typeface="Halyard Display Light" pitchFamily="2" charset="77"/>
              </a:rPr>
              <a:t>15,876 SF</a:t>
            </a:r>
          </a:p>
        </p:txBody>
      </p:sp>
      <p:sp>
        <p:nvSpPr>
          <p:cNvPr id="57" name="TextBox 56">
            <a:extLst>
              <a:ext uri="{FF2B5EF4-FFF2-40B4-BE49-F238E27FC236}">
                <a16:creationId xmlns:a16="http://schemas.microsoft.com/office/drawing/2014/main" id="{2849B534-FDB2-B740-BAB3-694FE69ABEB7}"/>
              </a:ext>
            </a:extLst>
          </p:cNvPr>
          <p:cNvSpPr txBox="1"/>
          <p:nvPr/>
        </p:nvSpPr>
        <p:spPr>
          <a:xfrm>
            <a:off x="2814750" y="5329739"/>
            <a:ext cx="2041739" cy="1223412"/>
          </a:xfrm>
          <a:prstGeom prst="rect">
            <a:avLst/>
          </a:prstGeom>
          <a:noFill/>
        </p:spPr>
        <p:txBody>
          <a:bodyPr wrap="square" rtlCol="0">
            <a:spAutoFit/>
          </a:bodyPr>
          <a:lstStyle/>
          <a:p>
            <a:r>
              <a:rPr lang="en-US" sz="1050" b="1" dirty="0">
                <a:solidFill>
                  <a:schemeClr val="bg1">
                    <a:lumMod val="95000"/>
                  </a:schemeClr>
                </a:solidFill>
                <a:latin typeface="Halyard Display Light" pitchFamily="2" charset="77"/>
              </a:rPr>
              <a:t>Industrial/Lease:</a:t>
            </a:r>
            <a:endParaRPr lang="en-US" sz="1050" b="1" dirty="0">
              <a:solidFill>
                <a:schemeClr val="bg1">
                  <a:lumMod val="95000"/>
                </a:schemeClr>
              </a:solidFill>
              <a:latin typeface="Halyard Display Medium" pitchFamily="2" charset="77"/>
            </a:endParaRPr>
          </a:p>
          <a:p>
            <a:r>
              <a:rPr lang="en-US" sz="1050" dirty="0">
                <a:solidFill>
                  <a:schemeClr val="bg1">
                    <a:lumMod val="95000"/>
                  </a:schemeClr>
                </a:solidFill>
                <a:latin typeface="Halyard Display Medium" pitchFamily="2" charset="77"/>
              </a:rPr>
              <a:t>Hank Martin </a:t>
            </a:r>
            <a:r>
              <a:rPr lang="en-US" sz="1050" dirty="0">
                <a:solidFill>
                  <a:schemeClr val="bg1">
                    <a:lumMod val="95000"/>
                  </a:schemeClr>
                </a:solidFill>
                <a:latin typeface="Halyard Display Light" pitchFamily="2" charset="77"/>
              </a:rPr>
              <a:t>represented the owner, </a:t>
            </a:r>
            <a:r>
              <a:rPr lang="en-US" sz="1050" dirty="0" err="1">
                <a:solidFill>
                  <a:schemeClr val="bg1">
                    <a:lumMod val="95000"/>
                  </a:schemeClr>
                </a:solidFill>
                <a:latin typeface="Halyard Display Light" pitchFamily="2" charset="77"/>
              </a:rPr>
              <a:t>Olymbec</a:t>
            </a:r>
            <a:r>
              <a:rPr lang="en-US" sz="1050" dirty="0">
                <a:solidFill>
                  <a:schemeClr val="bg1">
                    <a:lumMod val="95000"/>
                  </a:schemeClr>
                </a:solidFill>
                <a:latin typeface="Halyard Display Light" pitchFamily="2" charset="77"/>
              </a:rPr>
              <a:t> &amp;; </a:t>
            </a:r>
            <a:r>
              <a:rPr lang="en-US" sz="1050" dirty="0">
                <a:solidFill>
                  <a:schemeClr val="bg1">
                    <a:lumMod val="95000"/>
                  </a:schemeClr>
                </a:solidFill>
                <a:latin typeface="Halyard Display Medium" pitchFamily="2" charset="77"/>
              </a:rPr>
              <a:t>Elliot Embry </a:t>
            </a:r>
            <a:r>
              <a:rPr lang="en-US" sz="1050" dirty="0">
                <a:solidFill>
                  <a:schemeClr val="bg1">
                    <a:lumMod val="95000"/>
                  </a:schemeClr>
                </a:solidFill>
                <a:latin typeface="Halyard Display Light" pitchFamily="2" charset="77"/>
              </a:rPr>
              <a:t>represented the tenant, War Logistics.</a:t>
            </a:r>
          </a:p>
          <a:p>
            <a:r>
              <a:rPr lang="en-US" sz="1050" dirty="0">
                <a:solidFill>
                  <a:schemeClr val="bg1">
                    <a:lumMod val="95000"/>
                  </a:schemeClr>
                </a:solidFill>
                <a:latin typeface="Halyard Display Light" pitchFamily="2" charset="77"/>
              </a:rPr>
              <a:t>6125 E Shelby Drive</a:t>
            </a:r>
            <a:endParaRPr lang="en-US" sz="1200" dirty="0">
              <a:solidFill>
                <a:schemeClr val="bg1">
                  <a:lumMod val="95000"/>
                </a:schemeClr>
              </a:solidFill>
              <a:latin typeface="Halyard Display Light" pitchFamily="2" charset="77"/>
            </a:endParaRPr>
          </a:p>
          <a:p>
            <a:r>
              <a:rPr lang="en-US" sz="1050" dirty="0">
                <a:solidFill>
                  <a:schemeClr val="bg1">
                    <a:lumMod val="95000"/>
                  </a:schemeClr>
                </a:solidFill>
                <a:latin typeface="Halyard Display Light" pitchFamily="2" charset="77"/>
              </a:rPr>
              <a:t>127,000 SF</a:t>
            </a:r>
          </a:p>
        </p:txBody>
      </p:sp>
      <p:sp>
        <p:nvSpPr>
          <p:cNvPr id="58" name="TextBox 57">
            <a:extLst>
              <a:ext uri="{FF2B5EF4-FFF2-40B4-BE49-F238E27FC236}">
                <a16:creationId xmlns:a16="http://schemas.microsoft.com/office/drawing/2014/main" id="{BA283E7F-6B9A-754C-A654-8202B90483AE}"/>
              </a:ext>
            </a:extLst>
          </p:cNvPr>
          <p:cNvSpPr txBox="1"/>
          <p:nvPr/>
        </p:nvSpPr>
        <p:spPr>
          <a:xfrm>
            <a:off x="350874" y="7011363"/>
            <a:ext cx="6945849" cy="3277820"/>
          </a:xfrm>
          <a:prstGeom prst="rect">
            <a:avLst/>
          </a:prstGeom>
          <a:noFill/>
        </p:spPr>
        <p:txBody>
          <a:bodyPr wrap="square" rtlCol="0">
            <a:spAutoFit/>
          </a:bodyPr>
          <a:lstStyle/>
          <a:p>
            <a:r>
              <a:rPr lang="en-US" sz="1000" dirty="0">
                <a:solidFill>
                  <a:schemeClr val="tx1">
                    <a:lumMod val="85000"/>
                    <a:lumOff val="15000"/>
                  </a:schemeClr>
                </a:solidFill>
                <a:latin typeface="Halyard Display" pitchFamily="2" charset="77"/>
              </a:rPr>
              <a:t>Just recently, the 2020 Pinnacle Awards were presented to the top brokers in commercial real estate. The Pinnacle </a:t>
            </a:r>
          </a:p>
          <a:p>
            <a:r>
              <a:rPr lang="en-US" sz="1000" dirty="0">
                <a:solidFill>
                  <a:schemeClr val="tx1">
                    <a:lumMod val="85000"/>
                    <a:lumOff val="15000"/>
                  </a:schemeClr>
                </a:solidFill>
                <a:latin typeface="Halyard Display" pitchFamily="2" charset="77"/>
              </a:rPr>
              <a:t>Awards  were established in 2002 to spotlight achievements of commercial real estate leaders in Memphis, </a:t>
            </a:r>
          </a:p>
          <a:p>
            <a:r>
              <a:rPr lang="en-US" sz="1000" dirty="0">
                <a:solidFill>
                  <a:schemeClr val="tx1">
                    <a:lumMod val="85000"/>
                    <a:lumOff val="15000"/>
                  </a:schemeClr>
                </a:solidFill>
                <a:latin typeface="Halyard Display" pitchFamily="2" charset="77"/>
              </a:rPr>
              <a:t>Tennessee. While NAI Saig Company is small compared to other commercial firms in the area, the brokers </a:t>
            </a:r>
          </a:p>
          <a:p>
            <a:r>
              <a:rPr lang="en-US" sz="1000" dirty="0">
                <a:solidFill>
                  <a:schemeClr val="tx1">
                    <a:lumMod val="85000"/>
                    <a:lumOff val="15000"/>
                  </a:schemeClr>
                </a:solidFill>
                <a:latin typeface="Halyard Display" pitchFamily="2" charset="77"/>
              </a:rPr>
              <a:t>continuously do as many transactions as those larger companies. The brokers are proud of the fact that they can </a:t>
            </a:r>
          </a:p>
          <a:p>
            <a:r>
              <a:rPr lang="en-US" sz="1000" dirty="0">
                <a:solidFill>
                  <a:schemeClr val="tx1">
                    <a:lumMod val="85000"/>
                    <a:lumOff val="15000"/>
                  </a:schemeClr>
                </a:solidFill>
                <a:latin typeface="Halyard Display" pitchFamily="2" charset="77"/>
              </a:rPr>
              <a:t>compete in a highly-competitive market yet keep the intimate feel of the family-owned firm. The yearly volume </a:t>
            </a:r>
          </a:p>
          <a:p>
            <a:r>
              <a:rPr lang="en-US" sz="1000" dirty="0">
                <a:solidFill>
                  <a:schemeClr val="tx1">
                    <a:lumMod val="85000"/>
                    <a:lumOff val="15000"/>
                  </a:schemeClr>
                </a:solidFill>
                <a:latin typeface="Halyard Display" pitchFamily="2" charset="77"/>
              </a:rPr>
              <a:t>is unmatched in the city for a company of its size.</a:t>
            </a:r>
          </a:p>
          <a:p>
            <a:endParaRPr lang="en-US" sz="1000" dirty="0">
              <a:solidFill>
                <a:schemeClr val="tx1">
                  <a:lumMod val="85000"/>
                  <a:lumOff val="15000"/>
                </a:schemeClr>
              </a:solidFill>
              <a:latin typeface="Halyard Display" pitchFamily="2" charset="77"/>
            </a:endParaRPr>
          </a:p>
          <a:p>
            <a:r>
              <a:rPr lang="en-US" sz="900" b="1" dirty="0">
                <a:solidFill>
                  <a:schemeClr val="tx1">
                    <a:lumMod val="85000"/>
                    <a:lumOff val="15000"/>
                  </a:schemeClr>
                </a:solidFill>
                <a:latin typeface="Halyard Display" pitchFamily="2" charset="77"/>
              </a:rPr>
              <a:t>Brian Califf</a:t>
            </a:r>
            <a:r>
              <a:rPr lang="en-US" sz="900" dirty="0">
                <a:solidFill>
                  <a:schemeClr val="tx1">
                    <a:lumMod val="85000"/>
                    <a:lumOff val="15000"/>
                  </a:schemeClr>
                </a:solidFill>
                <a:latin typeface="Halyard Display" pitchFamily="2" charset="77"/>
              </a:rPr>
              <a:t>, CCIM, won the Industrial &amp; Retail Sales Broker of the Year with $214 M in total </a:t>
            </a:r>
          </a:p>
          <a:p>
            <a:r>
              <a:rPr lang="en-US" sz="900" dirty="0">
                <a:solidFill>
                  <a:schemeClr val="tx1">
                    <a:lumMod val="85000"/>
                    <a:lumOff val="15000"/>
                  </a:schemeClr>
                </a:solidFill>
                <a:latin typeface="Halyard Display" pitchFamily="2" charset="77"/>
              </a:rPr>
              <a:t>volume. He also won the TOP 25 Broker Award.</a:t>
            </a:r>
          </a:p>
          <a:p>
            <a:endParaRPr lang="en-US" sz="900" dirty="0">
              <a:solidFill>
                <a:schemeClr val="tx1">
                  <a:lumMod val="85000"/>
                  <a:lumOff val="15000"/>
                </a:schemeClr>
              </a:solidFill>
              <a:latin typeface="Halyard Display" pitchFamily="2" charset="77"/>
            </a:endParaRPr>
          </a:p>
          <a:p>
            <a:r>
              <a:rPr lang="en-US" sz="900" b="1" dirty="0">
                <a:solidFill>
                  <a:schemeClr val="tx1">
                    <a:lumMod val="85000"/>
                    <a:lumOff val="15000"/>
                  </a:schemeClr>
                </a:solidFill>
                <a:latin typeface="Halyard Display" pitchFamily="2" charset="77"/>
              </a:rPr>
              <a:t>Hank Martin</a:t>
            </a:r>
            <a:r>
              <a:rPr lang="en-US" sz="900" dirty="0">
                <a:solidFill>
                  <a:schemeClr val="tx1">
                    <a:lumMod val="85000"/>
                    <a:lumOff val="15000"/>
                  </a:schemeClr>
                </a:solidFill>
                <a:latin typeface="Halyard Display" pitchFamily="2" charset="77"/>
              </a:rPr>
              <a:t>, SIOR, CCIM was awarded TOP 25 Broker Award. </a:t>
            </a:r>
          </a:p>
          <a:p>
            <a:r>
              <a:rPr lang="en-US" sz="900" dirty="0">
                <a:solidFill>
                  <a:schemeClr val="tx1">
                    <a:lumMod val="85000"/>
                    <a:lumOff val="15000"/>
                  </a:schemeClr>
                </a:solidFill>
                <a:latin typeface="Halyard Display" pitchFamily="2" charset="77"/>
              </a:rPr>
              <a:t>As Managing Broker, Hank’s total volume in 2020 was $128 M.</a:t>
            </a:r>
          </a:p>
          <a:p>
            <a:endParaRPr lang="en-US" sz="900" dirty="0">
              <a:solidFill>
                <a:schemeClr val="tx1">
                  <a:lumMod val="85000"/>
                  <a:lumOff val="15000"/>
                </a:schemeClr>
              </a:solidFill>
              <a:latin typeface="Halyard Display" pitchFamily="2" charset="77"/>
            </a:endParaRPr>
          </a:p>
          <a:p>
            <a:r>
              <a:rPr lang="en-US" sz="900" b="1" dirty="0">
                <a:solidFill>
                  <a:schemeClr val="tx1">
                    <a:lumMod val="85000"/>
                    <a:lumOff val="15000"/>
                  </a:schemeClr>
                </a:solidFill>
                <a:latin typeface="Halyard Display" pitchFamily="2" charset="77"/>
              </a:rPr>
              <a:t>Elliot Embry</a:t>
            </a:r>
            <a:r>
              <a:rPr lang="en-US" sz="900" dirty="0">
                <a:solidFill>
                  <a:schemeClr val="tx1">
                    <a:lumMod val="85000"/>
                    <a:lumOff val="15000"/>
                  </a:schemeClr>
                </a:solidFill>
                <a:latin typeface="Halyard Display" pitchFamily="2" charset="77"/>
              </a:rPr>
              <a:t>, SIOR, received the Grit &amp; Grind Award which is given to the </a:t>
            </a:r>
          </a:p>
          <a:p>
            <a:r>
              <a:rPr lang="en-US" sz="900" dirty="0">
                <a:solidFill>
                  <a:schemeClr val="tx1">
                    <a:lumMod val="85000"/>
                    <a:lumOff val="15000"/>
                  </a:schemeClr>
                </a:solidFill>
                <a:latin typeface="Halyard Display" pitchFamily="2" charset="77"/>
              </a:rPr>
              <a:t>broker with the most transactions.  He also won the TOP 25 Broker Award </a:t>
            </a:r>
          </a:p>
          <a:p>
            <a:r>
              <a:rPr lang="en-US" sz="900" dirty="0">
                <a:solidFill>
                  <a:schemeClr val="tx1">
                    <a:lumMod val="85000"/>
                    <a:lumOff val="15000"/>
                  </a:schemeClr>
                </a:solidFill>
                <a:latin typeface="Halyard Display" pitchFamily="2" charset="77"/>
              </a:rPr>
              <a:t>with $88 M in volume.</a:t>
            </a:r>
          </a:p>
          <a:p>
            <a:endParaRPr lang="en-US" sz="900" dirty="0">
              <a:solidFill>
                <a:schemeClr val="tx1">
                  <a:lumMod val="85000"/>
                  <a:lumOff val="15000"/>
                </a:schemeClr>
              </a:solidFill>
              <a:latin typeface="Halyard Display" pitchFamily="2" charset="77"/>
            </a:endParaRPr>
          </a:p>
          <a:p>
            <a:r>
              <a:rPr lang="en-US" sz="900" b="1" dirty="0">
                <a:solidFill>
                  <a:schemeClr val="tx1">
                    <a:lumMod val="85000"/>
                    <a:lumOff val="15000"/>
                  </a:schemeClr>
                </a:solidFill>
                <a:latin typeface="Halyard Display" pitchFamily="2" charset="77"/>
              </a:rPr>
              <a:t>Daniel McPhail </a:t>
            </a:r>
            <a:r>
              <a:rPr lang="en-US" sz="900" dirty="0">
                <a:solidFill>
                  <a:schemeClr val="tx1">
                    <a:lumMod val="85000"/>
                    <a:lumOff val="15000"/>
                  </a:schemeClr>
                </a:solidFill>
                <a:latin typeface="Halyard Display" pitchFamily="2" charset="77"/>
              </a:rPr>
              <a:t>and </a:t>
            </a:r>
            <a:r>
              <a:rPr lang="en-US" sz="900" b="1" dirty="0">
                <a:solidFill>
                  <a:schemeClr val="tx1">
                    <a:lumMod val="85000"/>
                    <a:lumOff val="15000"/>
                  </a:schemeClr>
                </a:solidFill>
                <a:latin typeface="Halyard Display" pitchFamily="2" charset="77"/>
              </a:rPr>
              <a:t>Henry Webb </a:t>
            </a:r>
            <a:r>
              <a:rPr lang="en-US" sz="900" dirty="0">
                <a:solidFill>
                  <a:schemeClr val="tx1">
                    <a:lumMod val="85000"/>
                    <a:lumOff val="15000"/>
                  </a:schemeClr>
                </a:solidFill>
                <a:latin typeface="Halyard Display" pitchFamily="2" charset="77"/>
              </a:rPr>
              <a:t>were named to the </a:t>
            </a:r>
          </a:p>
          <a:p>
            <a:r>
              <a:rPr lang="en-US" sz="900" dirty="0">
                <a:solidFill>
                  <a:schemeClr val="tx1">
                    <a:lumMod val="85000"/>
                    <a:lumOff val="15000"/>
                  </a:schemeClr>
                </a:solidFill>
                <a:latin typeface="Halyard Display" pitchFamily="2" charset="77"/>
              </a:rPr>
              <a:t>Pinnacle Producers Club.</a:t>
            </a:r>
          </a:p>
          <a:p>
            <a:endParaRPr lang="en-US" sz="900" dirty="0">
              <a:solidFill>
                <a:schemeClr val="tx1">
                  <a:lumMod val="85000"/>
                  <a:lumOff val="15000"/>
                </a:schemeClr>
              </a:solidFill>
              <a:latin typeface="Halyard Display" pitchFamily="2" charset="77"/>
            </a:endParaRPr>
          </a:p>
          <a:p>
            <a:endParaRPr lang="en-US" sz="1000" dirty="0">
              <a:solidFill>
                <a:schemeClr val="tx1">
                  <a:lumMod val="85000"/>
                  <a:lumOff val="15000"/>
                </a:schemeClr>
              </a:solidFill>
              <a:latin typeface="Halyard Display" pitchFamily="2" charset="77"/>
            </a:endParaRPr>
          </a:p>
          <a:p>
            <a:endParaRPr lang="en-US" sz="1000" dirty="0">
              <a:solidFill>
                <a:schemeClr val="tx1">
                  <a:lumMod val="85000"/>
                  <a:lumOff val="15000"/>
                </a:schemeClr>
              </a:solidFill>
              <a:latin typeface="Halyard Display" pitchFamily="2" charset="77"/>
            </a:endParaRPr>
          </a:p>
        </p:txBody>
      </p:sp>
      <p:sp>
        <p:nvSpPr>
          <p:cNvPr id="59" name="TextBox 58">
            <a:extLst>
              <a:ext uri="{FF2B5EF4-FFF2-40B4-BE49-F238E27FC236}">
                <a16:creationId xmlns:a16="http://schemas.microsoft.com/office/drawing/2014/main" id="{614FEEE5-6D32-054D-BB09-748A300CBF5D}"/>
              </a:ext>
            </a:extLst>
          </p:cNvPr>
          <p:cNvSpPr txBox="1"/>
          <p:nvPr/>
        </p:nvSpPr>
        <p:spPr>
          <a:xfrm>
            <a:off x="248377" y="6728246"/>
            <a:ext cx="7618255" cy="307777"/>
          </a:xfrm>
          <a:prstGeom prst="rect">
            <a:avLst/>
          </a:prstGeom>
          <a:noFill/>
        </p:spPr>
        <p:txBody>
          <a:bodyPr wrap="square" rtlCol="0">
            <a:spAutoFit/>
          </a:bodyPr>
          <a:lstStyle/>
          <a:p>
            <a:r>
              <a:rPr lang="en-US" sz="1400" b="1" dirty="0">
                <a:solidFill>
                  <a:schemeClr val="tx1">
                    <a:lumMod val="85000"/>
                    <a:lumOff val="15000"/>
                  </a:schemeClr>
                </a:solidFill>
                <a:latin typeface="Halyard Display SemiBold" pitchFamily="2" charset="77"/>
              </a:rPr>
              <a:t>NAI Saig Company brokers win prestigious Pinnacle Awards in Commercial Real Estate</a:t>
            </a:r>
          </a:p>
        </p:txBody>
      </p:sp>
      <p:pic>
        <p:nvPicPr>
          <p:cNvPr id="2" name="Picture 2">
            <a:extLst>
              <a:ext uri="{FF2B5EF4-FFF2-40B4-BE49-F238E27FC236}">
                <a16:creationId xmlns:a16="http://schemas.microsoft.com/office/drawing/2014/main" id="{8A340DE9-00BA-0D45-961F-D483EE7FD6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6298" y="4243504"/>
            <a:ext cx="1931574" cy="108623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F0119762-E159-5A4D-9FF0-4419D0DA88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9408" y="1460461"/>
            <a:ext cx="1926090" cy="11114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8F66A86-D582-C044-953F-758FE7AF2D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9408" y="4243504"/>
            <a:ext cx="1926090" cy="10794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D28EC233-AEB4-254D-8944-6ACDC234AC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86298" y="1460461"/>
            <a:ext cx="1926091" cy="11290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E26B23DB-61CB-1746-9A98-83B13589211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756" y="4243504"/>
            <a:ext cx="1907434" cy="108623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A32ADE8A-9491-2C42-9762-47A8B48F946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6826" y="1460461"/>
            <a:ext cx="1926090" cy="109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330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6A15705-9107-CA48-8F42-D3A67FE6C28A}"/>
              </a:ext>
            </a:extLst>
          </p:cNvPr>
          <p:cNvSpPr/>
          <p:nvPr/>
        </p:nvSpPr>
        <p:spPr>
          <a:xfrm>
            <a:off x="0" y="-29093"/>
            <a:ext cx="7772400" cy="100874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DAD4C63-C3F4-814C-914C-4D77351BC82A}"/>
              </a:ext>
            </a:extLst>
          </p:cNvPr>
          <p:cNvPicPr>
            <a:picLocks noChangeAspect="1"/>
          </p:cNvPicPr>
          <p:nvPr/>
        </p:nvPicPr>
        <p:blipFill>
          <a:blip r:embed="rId2">
            <a:alphaModFix amt="5000"/>
          </a:blip>
          <a:stretch>
            <a:fillRect/>
          </a:stretch>
        </p:blipFill>
        <p:spPr>
          <a:xfrm>
            <a:off x="1550424" y="390757"/>
            <a:ext cx="6221976" cy="8231156"/>
          </a:xfrm>
          <a:prstGeom prst="rect">
            <a:avLst/>
          </a:prstGeom>
        </p:spPr>
      </p:pic>
      <p:grpSp>
        <p:nvGrpSpPr>
          <p:cNvPr id="5" name="Group 4">
            <a:extLst>
              <a:ext uri="{FF2B5EF4-FFF2-40B4-BE49-F238E27FC236}">
                <a16:creationId xmlns:a16="http://schemas.microsoft.com/office/drawing/2014/main" id="{B1418622-896C-6F47-8AC7-03088C982590}"/>
              </a:ext>
            </a:extLst>
          </p:cNvPr>
          <p:cNvGrpSpPr/>
          <p:nvPr/>
        </p:nvGrpSpPr>
        <p:grpSpPr>
          <a:xfrm>
            <a:off x="269876" y="1274733"/>
            <a:ext cx="7313564" cy="2165975"/>
            <a:chOff x="269876" y="1274733"/>
            <a:chExt cx="7313564" cy="2165975"/>
          </a:xfrm>
        </p:grpSpPr>
        <p:grpSp>
          <p:nvGrpSpPr>
            <p:cNvPr id="4" name="Group 3">
              <a:extLst>
                <a:ext uri="{FF2B5EF4-FFF2-40B4-BE49-F238E27FC236}">
                  <a16:creationId xmlns:a16="http://schemas.microsoft.com/office/drawing/2014/main" id="{23979201-5CD2-FA48-85BB-E0AADF795061}"/>
                </a:ext>
              </a:extLst>
            </p:cNvPr>
            <p:cNvGrpSpPr/>
            <p:nvPr/>
          </p:nvGrpSpPr>
          <p:grpSpPr>
            <a:xfrm>
              <a:off x="269876" y="1274733"/>
              <a:ext cx="7313564" cy="1996680"/>
              <a:chOff x="269876" y="1274733"/>
              <a:chExt cx="7313564" cy="1996680"/>
            </a:xfrm>
          </p:grpSpPr>
          <p:sp>
            <p:nvSpPr>
              <p:cNvPr id="66" name="Rectangle 65">
                <a:extLst>
                  <a:ext uri="{FF2B5EF4-FFF2-40B4-BE49-F238E27FC236}">
                    <a16:creationId xmlns:a16="http://schemas.microsoft.com/office/drawing/2014/main" id="{FC5A3AD5-DCBD-DF42-99CD-130599AB157F}"/>
                  </a:ext>
                </a:extLst>
              </p:cNvPr>
              <p:cNvSpPr/>
              <p:nvPr/>
            </p:nvSpPr>
            <p:spPr>
              <a:xfrm>
                <a:off x="269876" y="1274733"/>
                <a:ext cx="7228406" cy="1882494"/>
              </a:xfrm>
              <a:prstGeom prst="rect">
                <a:avLst/>
              </a:prstGeom>
              <a:solidFill>
                <a:srgbClr val="D23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5CA3D65B-A55A-D441-8F9C-21C24D6BDE38}"/>
                  </a:ext>
                </a:extLst>
              </p:cNvPr>
              <p:cNvSpPr/>
              <p:nvPr/>
            </p:nvSpPr>
            <p:spPr>
              <a:xfrm>
                <a:off x="374033" y="1348353"/>
                <a:ext cx="7209407" cy="1923060"/>
              </a:xfrm>
              <a:prstGeom prst="rect">
                <a:avLst/>
              </a:prstGeom>
              <a:noFill/>
              <a:ln w="762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F583FF84-1A5C-4C41-98B2-94CD8CE7F1E6}"/>
                </a:ext>
              </a:extLst>
            </p:cNvPr>
            <p:cNvGrpSpPr/>
            <p:nvPr/>
          </p:nvGrpSpPr>
          <p:grpSpPr>
            <a:xfrm>
              <a:off x="6606806" y="3088913"/>
              <a:ext cx="528109" cy="351795"/>
              <a:chOff x="6840169" y="3133801"/>
              <a:chExt cx="416080" cy="277168"/>
            </a:xfrm>
          </p:grpSpPr>
          <p:sp>
            <p:nvSpPr>
              <p:cNvPr id="18" name="Chevron 17">
                <a:extLst>
                  <a:ext uri="{FF2B5EF4-FFF2-40B4-BE49-F238E27FC236}">
                    <a16:creationId xmlns:a16="http://schemas.microsoft.com/office/drawing/2014/main" id="{3B1049A5-A099-A04E-823A-A71A7AC059F6}"/>
                  </a:ext>
                </a:extLst>
              </p:cNvPr>
              <p:cNvSpPr/>
              <p:nvPr/>
            </p:nvSpPr>
            <p:spPr>
              <a:xfrm>
                <a:off x="7013581" y="3133801"/>
                <a:ext cx="242668" cy="275224"/>
              </a:xfrm>
              <a:prstGeom prst="chevron">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Chevron 70">
                <a:extLst>
                  <a:ext uri="{FF2B5EF4-FFF2-40B4-BE49-F238E27FC236}">
                    <a16:creationId xmlns:a16="http://schemas.microsoft.com/office/drawing/2014/main" id="{A82E68DA-1D7F-6544-BBB4-158998C07087}"/>
                  </a:ext>
                </a:extLst>
              </p:cNvPr>
              <p:cNvSpPr/>
              <p:nvPr/>
            </p:nvSpPr>
            <p:spPr>
              <a:xfrm>
                <a:off x="6840169" y="3135745"/>
                <a:ext cx="242668" cy="275224"/>
              </a:xfrm>
              <a:prstGeom prst="chevron">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40" name="TextBox 39">
            <a:extLst>
              <a:ext uri="{FF2B5EF4-FFF2-40B4-BE49-F238E27FC236}">
                <a16:creationId xmlns:a16="http://schemas.microsoft.com/office/drawing/2014/main" id="{BA866B67-6A44-7D40-A94C-99406F24797F}"/>
              </a:ext>
            </a:extLst>
          </p:cNvPr>
          <p:cNvSpPr txBox="1"/>
          <p:nvPr/>
        </p:nvSpPr>
        <p:spPr>
          <a:xfrm>
            <a:off x="510454" y="1543517"/>
            <a:ext cx="1881183" cy="276999"/>
          </a:xfrm>
          <a:prstGeom prst="rect">
            <a:avLst/>
          </a:prstGeom>
          <a:noFill/>
        </p:spPr>
        <p:txBody>
          <a:bodyPr wrap="square" rtlCol="0">
            <a:spAutoFit/>
          </a:bodyPr>
          <a:lstStyle/>
          <a:p>
            <a:r>
              <a:rPr lang="en-US" sz="1200" b="1" dirty="0">
                <a:solidFill>
                  <a:schemeClr val="bg1">
                    <a:lumMod val="95000"/>
                  </a:schemeClr>
                </a:solidFill>
                <a:latin typeface="Halyard Display SemiBold" pitchFamily="2" charset="77"/>
              </a:rPr>
              <a:t>INDUSTRIAL TRENDS</a:t>
            </a:r>
          </a:p>
        </p:txBody>
      </p:sp>
      <p:sp>
        <p:nvSpPr>
          <p:cNvPr id="41" name="TextBox 40">
            <a:extLst>
              <a:ext uri="{FF2B5EF4-FFF2-40B4-BE49-F238E27FC236}">
                <a16:creationId xmlns:a16="http://schemas.microsoft.com/office/drawing/2014/main" id="{762B0FCB-8F5F-3043-BC1E-8BECD5E6D27C}"/>
              </a:ext>
            </a:extLst>
          </p:cNvPr>
          <p:cNvSpPr txBox="1"/>
          <p:nvPr/>
        </p:nvSpPr>
        <p:spPr>
          <a:xfrm>
            <a:off x="510454" y="1796203"/>
            <a:ext cx="2172051" cy="1438855"/>
          </a:xfrm>
          <a:prstGeom prst="rect">
            <a:avLst/>
          </a:prstGeom>
          <a:noFill/>
        </p:spPr>
        <p:txBody>
          <a:bodyPr wrap="square" rtlCol="0">
            <a:spAutoFit/>
          </a:bodyPr>
          <a:lstStyle/>
          <a:p>
            <a:r>
              <a:rPr lang="en-US" sz="1050" dirty="0">
                <a:solidFill>
                  <a:schemeClr val="bg1">
                    <a:lumMod val="95000"/>
                  </a:schemeClr>
                </a:solidFill>
                <a:latin typeface="Halyard Display" pitchFamily="2" charset="77"/>
              </a:rPr>
              <a:t>Inventory SF	                  296 M</a:t>
            </a:r>
          </a:p>
          <a:p>
            <a:r>
              <a:rPr lang="en-US" sz="1050" dirty="0">
                <a:solidFill>
                  <a:schemeClr val="bg1">
                    <a:lumMod val="95000"/>
                  </a:schemeClr>
                </a:solidFill>
                <a:latin typeface="Halyard Display" pitchFamily="2" charset="77"/>
              </a:rPr>
              <a:t>Market Rent/SF                    $4.00</a:t>
            </a:r>
          </a:p>
          <a:p>
            <a:r>
              <a:rPr lang="en-US" sz="1050" dirty="0">
                <a:solidFill>
                  <a:schemeClr val="bg1">
                    <a:lumMod val="95000"/>
                  </a:schemeClr>
                </a:solidFill>
                <a:latin typeface="Halyard Display" pitchFamily="2" charset="77"/>
              </a:rPr>
              <a:t>Annual Rent Growth           5%</a:t>
            </a:r>
          </a:p>
          <a:p>
            <a:r>
              <a:rPr lang="en-US" sz="1050" dirty="0">
                <a:solidFill>
                  <a:schemeClr val="bg1">
                    <a:lumMod val="95000"/>
                  </a:schemeClr>
                </a:solidFill>
                <a:latin typeface="Halyard Display" pitchFamily="2" charset="77"/>
              </a:rPr>
              <a:t>12 Mo Net </a:t>
            </a:r>
            <a:r>
              <a:rPr lang="en-US" sz="1050" dirty="0" err="1">
                <a:solidFill>
                  <a:schemeClr val="bg1">
                    <a:lumMod val="95000"/>
                  </a:schemeClr>
                </a:solidFill>
                <a:latin typeface="Halyard Display" pitchFamily="2" charset="77"/>
              </a:rPr>
              <a:t>Absorp</a:t>
            </a:r>
            <a:r>
              <a:rPr lang="en-US" sz="1050" dirty="0">
                <a:solidFill>
                  <a:schemeClr val="bg1">
                    <a:lumMod val="95000"/>
                  </a:schemeClr>
                </a:solidFill>
                <a:latin typeface="Halyard Display" pitchFamily="2" charset="77"/>
              </a:rPr>
              <a:t> SF         12.1 M</a:t>
            </a:r>
          </a:p>
          <a:p>
            <a:r>
              <a:rPr lang="en-US" sz="1050" dirty="0">
                <a:solidFill>
                  <a:schemeClr val="bg1">
                    <a:lumMod val="95000"/>
                  </a:schemeClr>
                </a:solidFill>
                <a:latin typeface="Halyard Display" pitchFamily="2" charset="77"/>
              </a:rPr>
              <a:t>Market Sale Price/ SF        $43</a:t>
            </a:r>
          </a:p>
          <a:p>
            <a:r>
              <a:rPr lang="en-US" sz="1050" dirty="0">
                <a:solidFill>
                  <a:schemeClr val="bg1">
                    <a:lumMod val="95000"/>
                  </a:schemeClr>
                </a:solidFill>
                <a:latin typeface="Halyard Display" pitchFamily="2" charset="77"/>
              </a:rPr>
              <a:t>Vacancy Rate 	                  5.6%</a:t>
            </a:r>
          </a:p>
          <a:p>
            <a:r>
              <a:rPr lang="en-US" sz="1050" dirty="0">
                <a:solidFill>
                  <a:schemeClr val="bg1">
                    <a:lumMod val="95000"/>
                  </a:schemeClr>
                </a:solidFill>
                <a:latin typeface="Halyard Display" pitchFamily="2" charset="77"/>
              </a:rPr>
              <a:t>12 Mo Sales Vol	                  $614 M</a:t>
            </a:r>
          </a:p>
          <a:p>
            <a:endParaRPr lang="en-US" sz="700" dirty="0">
              <a:solidFill>
                <a:schemeClr val="bg1">
                  <a:lumMod val="95000"/>
                </a:schemeClr>
              </a:solidFill>
              <a:latin typeface="Halyard Display" pitchFamily="2" charset="77"/>
            </a:endParaRPr>
          </a:p>
          <a:p>
            <a:r>
              <a:rPr lang="en-US" sz="680" dirty="0">
                <a:solidFill>
                  <a:schemeClr val="bg1">
                    <a:lumMod val="95000"/>
                  </a:schemeClr>
                </a:solidFill>
                <a:latin typeface="Halyard Display" pitchFamily="2" charset="77"/>
              </a:rPr>
              <a:t>Source: Costar News</a:t>
            </a:r>
          </a:p>
        </p:txBody>
      </p:sp>
      <p:sp>
        <p:nvSpPr>
          <p:cNvPr id="62" name="TextBox 61">
            <a:extLst>
              <a:ext uri="{FF2B5EF4-FFF2-40B4-BE49-F238E27FC236}">
                <a16:creationId xmlns:a16="http://schemas.microsoft.com/office/drawing/2014/main" id="{00C37EEC-8793-5C40-8812-FB3047657DE9}"/>
              </a:ext>
            </a:extLst>
          </p:cNvPr>
          <p:cNvSpPr txBox="1"/>
          <p:nvPr/>
        </p:nvSpPr>
        <p:spPr>
          <a:xfrm>
            <a:off x="2892710" y="1531812"/>
            <a:ext cx="1881183" cy="276999"/>
          </a:xfrm>
          <a:prstGeom prst="rect">
            <a:avLst/>
          </a:prstGeom>
          <a:noFill/>
        </p:spPr>
        <p:txBody>
          <a:bodyPr wrap="square" rtlCol="0">
            <a:spAutoFit/>
          </a:bodyPr>
          <a:lstStyle/>
          <a:p>
            <a:r>
              <a:rPr lang="en-US" sz="1200" b="1" dirty="0">
                <a:solidFill>
                  <a:schemeClr val="bg1">
                    <a:lumMod val="95000"/>
                  </a:schemeClr>
                </a:solidFill>
                <a:latin typeface="Halyard Display SemiBold" pitchFamily="2" charset="77"/>
              </a:rPr>
              <a:t>OFFICE TRENDS</a:t>
            </a:r>
          </a:p>
        </p:txBody>
      </p:sp>
      <p:sp>
        <p:nvSpPr>
          <p:cNvPr id="63" name="TextBox 62">
            <a:extLst>
              <a:ext uri="{FF2B5EF4-FFF2-40B4-BE49-F238E27FC236}">
                <a16:creationId xmlns:a16="http://schemas.microsoft.com/office/drawing/2014/main" id="{DCF39369-7C30-8843-A49E-9E90E2536A44}"/>
              </a:ext>
            </a:extLst>
          </p:cNvPr>
          <p:cNvSpPr txBox="1"/>
          <p:nvPr/>
        </p:nvSpPr>
        <p:spPr>
          <a:xfrm>
            <a:off x="2892710" y="1796203"/>
            <a:ext cx="2172051" cy="1223412"/>
          </a:xfrm>
          <a:prstGeom prst="rect">
            <a:avLst/>
          </a:prstGeom>
          <a:noFill/>
        </p:spPr>
        <p:txBody>
          <a:bodyPr wrap="square" rtlCol="0">
            <a:spAutoFit/>
          </a:bodyPr>
          <a:lstStyle/>
          <a:p>
            <a:r>
              <a:rPr lang="en-US" sz="1050" dirty="0">
                <a:solidFill>
                  <a:schemeClr val="bg1">
                    <a:lumMod val="95000"/>
                  </a:schemeClr>
                </a:solidFill>
                <a:latin typeface="Halyard Display" pitchFamily="2" charset="77"/>
              </a:rPr>
              <a:t>Inventory SF	                  56 M</a:t>
            </a:r>
          </a:p>
          <a:p>
            <a:r>
              <a:rPr lang="en-US" sz="1050" dirty="0">
                <a:solidFill>
                  <a:schemeClr val="bg1">
                    <a:lumMod val="95000"/>
                  </a:schemeClr>
                </a:solidFill>
                <a:latin typeface="Halyard Display" pitchFamily="2" charset="77"/>
              </a:rPr>
              <a:t>Market Rent/SF                    $19.39</a:t>
            </a:r>
          </a:p>
          <a:p>
            <a:r>
              <a:rPr lang="en-US" sz="1050" dirty="0">
                <a:solidFill>
                  <a:schemeClr val="bg1">
                    <a:lumMod val="95000"/>
                  </a:schemeClr>
                </a:solidFill>
                <a:latin typeface="Halyard Display" pitchFamily="2" charset="77"/>
              </a:rPr>
              <a:t>Annual Rent Growth           1.0%</a:t>
            </a:r>
          </a:p>
          <a:p>
            <a:r>
              <a:rPr lang="en-US" sz="1050" dirty="0">
                <a:solidFill>
                  <a:schemeClr val="bg1">
                    <a:lumMod val="95000"/>
                  </a:schemeClr>
                </a:solidFill>
                <a:latin typeface="Halyard Display" pitchFamily="2" charset="77"/>
              </a:rPr>
              <a:t>12 Mo Net </a:t>
            </a:r>
            <a:r>
              <a:rPr lang="en-US" sz="1050" dirty="0" err="1">
                <a:solidFill>
                  <a:schemeClr val="bg1">
                    <a:lumMod val="95000"/>
                  </a:schemeClr>
                </a:solidFill>
                <a:latin typeface="Halyard Display" pitchFamily="2" charset="77"/>
              </a:rPr>
              <a:t>Absorp</a:t>
            </a:r>
            <a:r>
              <a:rPr lang="en-US" sz="1050" dirty="0">
                <a:solidFill>
                  <a:schemeClr val="bg1">
                    <a:lumMod val="95000"/>
                  </a:schemeClr>
                </a:solidFill>
                <a:latin typeface="Halyard Display" pitchFamily="2" charset="77"/>
              </a:rPr>
              <a:t> SF         (475K)</a:t>
            </a:r>
          </a:p>
          <a:p>
            <a:r>
              <a:rPr lang="en-US" sz="1050" dirty="0">
                <a:solidFill>
                  <a:schemeClr val="bg1">
                    <a:lumMod val="95000"/>
                  </a:schemeClr>
                </a:solidFill>
                <a:latin typeface="Halyard Display" pitchFamily="2" charset="77"/>
              </a:rPr>
              <a:t>Market Sale Price/ SF        $131</a:t>
            </a:r>
          </a:p>
          <a:p>
            <a:r>
              <a:rPr lang="en-US" sz="1050" dirty="0">
                <a:solidFill>
                  <a:schemeClr val="bg1">
                    <a:lumMod val="95000"/>
                  </a:schemeClr>
                </a:solidFill>
                <a:latin typeface="Halyard Display" pitchFamily="2" charset="77"/>
              </a:rPr>
              <a:t>Vacancy Rate 	                  10.8%</a:t>
            </a:r>
          </a:p>
          <a:p>
            <a:r>
              <a:rPr lang="en-US" sz="1050" dirty="0">
                <a:solidFill>
                  <a:schemeClr val="bg1">
                    <a:lumMod val="95000"/>
                  </a:schemeClr>
                </a:solidFill>
                <a:latin typeface="Halyard Display" pitchFamily="2" charset="77"/>
              </a:rPr>
              <a:t>12 Mo Sales Vol	                  $252 M</a:t>
            </a:r>
          </a:p>
        </p:txBody>
      </p:sp>
      <p:sp>
        <p:nvSpPr>
          <p:cNvPr id="68" name="TextBox 67">
            <a:extLst>
              <a:ext uri="{FF2B5EF4-FFF2-40B4-BE49-F238E27FC236}">
                <a16:creationId xmlns:a16="http://schemas.microsoft.com/office/drawing/2014/main" id="{F87911C8-6BC8-3748-AF59-68C7B137D6E3}"/>
              </a:ext>
            </a:extLst>
          </p:cNvPr>
          <p:cNvSpPr txBox="1"/>
          <p:nvPr/>
        </p:nvSpPr>
        <p:spPr>
          <a:xfrm>
            <a:off x="5239211" y="1531812"/>
            <a:ext cx="1881183" cy="276999"/>
          </a:xfrm>
          <a:prstGeom prst="rect">
            <a:avLst/>
          </a:prstGeom>
          <a:noFill/>
        </p:spPr>
        <p:txBody>
          <a:bodyPr wrap="square" rtlCol="0">
            <a:spAutoFit/>
          </a:bodyPr>
          <a:lstStyle/>
          <a:p>
            <a:r>
              <a:rPr lang="en-US" sz="1200" b="1" dirty="0">
                <a:solidFill>
                  <a:schemeClr val="bg1">
                    <a:lumMod val="95000"/>
                  </a:schemeClr>
                </a:solidFill>
                <a:latin typeface="Halyard Display SemiBold" pitchFamily="2" charset="77"/>
              </a:rPr>
              <a:t>RETAIL TRENDS</a:t>
            </a:r>
          </a:p>
        </p:txBody>
      </p:sp>
      <p:sp>
        <p:nvSpPr>
          <p:cNvPr id="70" name="TextBox 69">
            <a:extLst>
              <a:ext uri="{FF2B5EF4-FFF2-40B4-BE49-F238E27FC236}">
                <a16:creationId xmlns:a16="http://schemas.microsoft.com/office/drawing/2014/main" id="{650C024F-6E68-154C-BCF8-7848869524FC}"/>
              </a:ext>
            </a:extLst>
          </p:cNvPr>
          <p:cNvSpPr txBox="1"/>
          <p:nvPr/>
        </p:nvSpPr>
        <p:spPr>
          <a:xfrm>
            <a:off x="5239211" y="1796203"/>
            <a:ext cx="2172051" cy="1223412"/>
          </a:xfrm>
          <a:prstGeom prst="rect">
            <a:avLst/>
          </a:prstGeom>
          <a:noFill/>
        </p:spPr>
        <p:txBody>
          <a:bodyPr wrap="square" rtlCol="0">
            <a:spAutoFit/>
          </a:bodyPr>
          <a:lstStyle/>
          <a:p>
            <a:r>
              <a:rPr lang="en-US" sz="1050" dirty="0">
                <a:solidFill>
                  <a:schemeClr val="bg1">
                    <a:lumMod val="95000"/>
                  </a:schemeClr>
                </a:solidFill>
                <a:latin typeface="Halyard Display" pitchFamily="2" charset="77"/>
              </a:rPr>
              <a:t>Inventory SF	                  90.6 M</a:t>
            </a:r>
          </a:p>
          <a:p>
            <a:r>
              <a:rPr lang="en-US" sz="1050" dirty="0">
                <a:solidFill>
                  <a:schemeClr val="bg1">
                    <a:lumMod val="95000"/>
                  </a:schemeClr>
                </a:solidFill>
                <a:latin typeface="Halyard Display" pitchFamily="2" charset="77"/>
              </a:rPr>
              <a:t>Market Rent/SF                    $13.91</a:t>
            </a:r>
          </a:p>
          <a:p>
            <a:r>
              <a:rPr lang="en-US" sz="1050" dirty="0">
                <a:solidFill>
                  <a:schemeClr val="bg1">
                    <a:lumMod val="95000"/>
                  </a:schemeClr>
                </a:solidFill>
                <a:latin typeface="Halyard Display" pitchFamily="2" charset="77"/>
              </a:rPr>
              <a:t>Annual Rent Growth           1.1%</a:t>
            </a:r>
          </a:p>
          <a:p>
            <a:r>
              <a:rPr lang="en-US" sz="1050" dirty="0">
                <a:solidFill>
                  <a:schemeClr val="bg1">
                    <a:lumMod val="95000"/>
                  </a:schemeClr>
                </a:solidFill>
                <a:latin typeface="Halyard Display" pitchFamily="2" charset="77"/>
              </a:rPr>
              <a:t>12 Mo Net </a:t>
            </a:r>
            <a:r>
              <a:rPr lang="en-US" sz="1050" dirty="0" err="1">
                <a:solidFill>
                  <a:schemeClr val="bg1">
                    <a:lumMod val="95000"/>
                  </a:schemeClr>
                </a:solidFill>
                <a:latin typeface="Halyard Display" pitchFamily="2" charset="77"/>
              </a:rPr>
              <a:t>Absorp</a:t>
            </a:r>
            <a:r>
              <a:rPr lang="en-US" sz="1050" dirty="0">
                <a:solidFill>
                  <a:schemeClr val="bg1">
                    <a:lumMod val="95000"/>
                  </a:schemeClr>
                </a:solidFill>
                <a:latin typeface="Halyard Display" pitchFamily="2" charset="77"/>
              </a:rPr>
              <a:t> SF         54.7 K</a:t>
            </a:r>
          </a:p>
          <a:p>
            <a:r>
              <a:rPr lang="en-US" sz="1050" dirty="0">
                <a:solidFill>
                  <a:schemeClr val="bg1">
                    <a:lumMod val="95000"/>
                  </a:schemeClr>
                </a:solidFill>
                <a:latin typeface="Halyard Display" pitchFamily="2" charset="77"/>
              </a:rPr>
              <a:t>Market Sale Price/ SF        $120</a:t>
            </a:r>
          </a:p>
          <a:p>
            <a:r>
              <a:rPr lang="en-US" sz="1050" dirty="0">
                <a:solidFill>
                  <a:schemeClr val="bg1">
                    <a:lumMod val="95000"/>
                  </a:schemeClr>
                </a:solidFill>
                <a:latin typeface="Halyard Display" pitchFamily="2" charset="77"/>
              </a:rPr>
              <a:t>Vacancy Rate 	                  4.5%</a:t>
            </a:r>
          </a:p>
          <a:p>
            <a:r>
              <a:rPr lang="en-US" sz="1050" dirty="0">
                <a:solidFill>
                  <a:schemeClr val="bg1">
                    <a:lumMod val="95000"/>
                  </a:schemeClr>
                </a:solidFill>
                <a:latin typeface="Halyard Display" pitchFamily="2" charset="77"/>
              </a:rPr>
              <a:t>12 Mo Sales Vol	                  $342 M</a:t>
            </a:r>
          </a:p>
        </p:txBody>
      </p:sp>
      <p:sp>
        <p:nvSpPr>
          <p:cNvPr id="73" name="TextBox 72">
            <a:extLst>
              <a:ext uri="{FF2B5EF4-FFF2-40B4-BE49-F238E27FC236}">
                <a16:creationId xmlns:a16="http://schemas.microsoft.com/office/drawing/2014/main" id="{8E020476-745B-CF4D-9E10-52BD69FC2E83}"/>
              </a:ext>
            </a:extLst>
          </p:cNvPr>
          <p:cNvSpPr txBox="1"/>
          <p:nvPr/>
        </p:nvSpPr>
        <p:spPr>
          <a:xfrm>
            <a:off x="557837" y="3779716"/>
            <a:ext cx="6550927" cy="4108817"/>
          </a:xfrm>
          <a:prstGeom prst="rect">
            <a:avLst/>
          </a:prstGeom>
          <a:noFill/>
        </p:spPr>
        <p:txBody>
          <a:bodyPr wrap="square" rtlCol="0">
            <a:spAutoFit/>
          </a:bodyPr>
          <a:lstStyle/>
          <a:p>
            <a:pPr marL="171450" indent="-171450">
              <a:buFont typeface="Arial" panose="020B0604020202020204" pitchFamily="34" charset="0"/>
              <a:buChar char="•"/>
            </a:pPr>
            <a:r>
              <a:rPr lang="en-US" sz="1100" dirty="0">
                <a:solidFill>
                  <a:schemeClr val="tx1">
                    <a:lumMod val="85000"/>
                    <a:lumOff val="15000"/>
                  </a:schemeClr>
                </a:solidFill>
                <a:latin typeface="Halyard Display" pitchFamily="2" charset="77"/>
              </a:rPr>
              <a:t>Walgreens chose Memphis to implement a new model to increase speed of packages sent to stores and consumers’ homes. A fulfillment center with state-of-the-art technology will require 103,00 SF of warehouse space on </a:t>
            </a:r>
            <a:r>
              <a:rPr lang="en-US" sz="1100" dirty="0" err="1">
                <a:solidFill>
                  <a:schemeClr val="tx1">
                    <a:lumMod val="85000"/>
                    <a:lumOff val="15000"/>
                  </a:schemeClr>
                </a:solidFill>
                <a:latin typeface="Halyard Display" pitchFamily="2" charset="77"/>
              </a:rPr>
              <a:t>Tchulatech</a:t>
            </a:r>
            <a:r>
              <a:rPr lang="en-US" sz="1100" dirty="0">
                <a:solidFill>
                  <a:schemeClr val="tx1">
                    <a:lumMod val="85000"/>
                    <a:lumOff val="15000"/>
                  </a:schemeClr>
                </a:solidFill>
                <a:latin typeface="Halyard Display" pitchFamily="2" charset="77"/>
              </a:rPr>
              <a:t> Drive. The new delivery system will lower costs related to filling customer orders, improving customer experience, and expanding delivery services. 	</a:t>
            </a:r>
            <a:r>
              <a:rPr lang="en-US" sz="800" dirty="0">
                <a:solidFill>
                  <a:schemeClr val="tx1">
                    <a:lumMod val="85000"/>
                    <a:lumOff val="15000"/>
                  </a:schemeClr>
                </a:solidFill>
                <a:latin typeface="Halyard Display" pitchFamily="2" charset="77"/>
              </a:rPr>
              <a:t>Source: Daily Memphian</a:t>
            </a:r>
          </a:p>
          <a:p>
            <a:pPr marL="171450" indent="-171450">
              <a:buFont typeface="Arial" panose="020B0604020202020204" pitchFamily="34" charset="0"/>
              <a:buChar char="•"/>
            </a:pPr>
            <a:endParaRPr lang="en-US" sz="1100" dirty="0">
              <a:solidFill>
                <a:schemeClr val="tx1">
                  <a:lumMod val="85000"/>
                  <a:lumOff val="15000"/>
                </a:schemeClr>
              </a:solidFill>
              <a:latin typeface="Halyard Display" pitchFamily="2" charset="77"/>
            </a:endParaRPr>
          </a:p>
          <a:p>
            <a:pPr marL="171450" indent="-171450">
              <a:buFont typeface="Arial" panose="020B0604020202020204" pitchFamily="34" charset="0"/>
              <a:buChar char="•"/>
            </a:pPr>
            <a:r>
              <a:rPr lang="en-US" sz="1100" dirty="0">
                <a:solidFill>
                  <a:schemeClr val="tx1">
                    <a:lumMod val="85000"/>
                    <a:lumOff val="15000"/>
                  </a:schemeClr>
                </a:solidFill>
                <a:latin typeface="Halyard Display" pitchFamily="2" charset="77"/>
              </a:rPr>
              <a:t>A new solar farm near Millington, just North of Memphis, will support Facebook data center operations in the Tennessee Valley area. Facebook will partner with renewal energy company, RWE Renewables, to build a $140 million, 150-megawatt solar facility. 			</a:t>
            </a:r>
            <a:r>
              <a:rPr lang="en-US" sz="800" dirty="0">
                <a:solidFill>
                  <a:schemeClr val="tx1">
                    <a:lumMod val="85000"/>
                    <a:lumOff val="15000"/>
                  </a:schemeClr>
                </a:solidFill>
                <a:latin typeface="Halyard Display" pitchFamily="2" charset="77"/>
              </a:rPr>
              <a:t>Source: Daily Memphian</a:t>
            </a:r>
          </a:p>
          <a:p>
            <a:pPr marL="171450" indent="-171450">
              <a:buFont typeface="Arial" panose="020B0604020202020204" pitchFamily="34" charset="0"/>
              <a:buChar char="•"/>
            </a:pPr>
            <a:endParaRPr lang="en-US" sz="1100" dirty="0">
              <a:solidFill>
                <a:schemeClr val="tx1">
                  <a:lumMod val="85000"/>
                  <a:lumOff val="15000"/>
                </a:schemeClr>
              </a:solidFill>
              <a:latin typeface="Halyard Display" pitchFamily="2" charset="77"/>
            </a:endParaRPr>
          </a:p>
          <a:p>
            <a:pPr marL="171450" indent="-171450">
              <a:buFont typeface="Arial" panose="020B0604020202020204" pitchFamily="34" charset="0"/>
              <a:buChar char="•"/>
            </a:pPr>
            <a:r>
              <a:rPr lang="en-US" sz="1100" dirty="0">
                <a:solidFill>
                  <a:schemeClr val="tx1">
                    <a:lumMod val="85000"/>
                    <a:lumOff val="15000"/>
                  </a:schemeClr>
                </a:solidFill>
                <a:latin typeface="Halyard Display" pitchFamily="2" charset="77"/>
              </a:rPr>
              <a:t>A Memphis-based multimedia company plans an 85-acre film studio lot in Whitehaven, complete with sound stages, commissary, editing facilities, recording studio, a warehouse for building sets, and a hotel for out-of-town production crews. An application was filed with the Land Use Control Board for a planned development on property near the southwest corner of Elvis Presley Boulevard and Holmes Road.  	 </a:t>
            </a:r>
          </a:p>
          <a:p>
            <a:r>
              <a:rPr lang="en-US" sz="1100" dirty="0">
                <a:solidFill>
                  <a:schemeClr val="tx1">
                    <a:lumMod val="85000"/>
                    <a:lumOff val="15000"/>
                  </a:schemeClr>
                </a:solidFill>
                <a:latin typeface="Halyard Display" pitchFamily="2" charset="77"/>
              </a:rPr>
              <a:t>					 </a:t>
            </a:r>
            <a:r>
              <a:rPr lang="en-US" sz="800" dirty="0">
                <a:solidFill>
                  <a:schemeClr val="tx1">
                    <a:lumMod val="85000"/>
                    <a:lumOff val="15000"/>
                  </a:schemeClr>
                </a:solidFill>
                <a:latin typeface="Halyard Display" pitchFamily="2" charset="77"/>
              </a:rPr>
              <a:t>Source: Daily Memphian</a:t>
            </a:r>
          </a:p>
          <a:p>
            <a:pPr marL="171450" indent="-171450">
              <a:buFont typeface="Arial" panose="020B0604020202020204" pitchFamily="34" charset="0"/>
              <a:buChar char="•"/>
            </a:pPr>
            <a:r>
              <a:rPr lang="en-US" sz="1100" dirty="0">
                <a:solidFill>
                  <a:schemeClr val="tx1">
                    <a:lumMod val="85000"/>
                    <a:lumOff val="15000"/>
                  </a:schemeClr>
                </a:solidFill>
                <a:latin typeface="Halyard Display" pitchFamily="2" charset="77"/>
              </a:rPr>
              <a:t>A large, mixed-use development-hotel, apartments, office space and parking structure-is proposed for a prominent East Memphis property near the University of Memphis at the corner of Central and Highland.  Proposed is a seven-story, 115-room hotel, capped with a rooftop restaurant and bar. Another structure will hold a parking garage, office space and courtyard, apartments and a pool terrace. </a:t>
            </a:r>
          </a:p>
          <a:p>
            <a:pPr marL="171450" indent="-171450">
              <a:buFont typeface="Arial" panose="020B0604020202020204" pitchFamily="34" charset="0"/>
              <a:buChar char="•"/>
            </a:pPr>
            <a:endParaRPr lang="en-US" sz="1100" dirty="0">
              <a:solidFill>
                <a:schemeClr val="tx1">
                  <a:lumMod val="85000"/>
                  <a:lumOff val="15000"/>
                </a:schemeClr>
              </a:solidFill>
              <a:latin typeface="Halyard Display" pitchFamily="2" charset="77"/>
            </a:endParaRPr>
          </a:p>
          <a:p>
            <a:pPr marL="171450" indent="-171450">
              <a:buFont typeface="Arial" panose="020B0604020202020204" pitchFamily="34" charset="0"/>
              <a:buChar char="•"/>
            </a:pPr>
            <a:r>
              <a:rPr lang="en-US" sz="1100" dirty="0">
                <a:solidFill>
                  <a:schemeClr val="tx1">
                    <a:lumMod val="85000"/>
                    <a:lumOff val="15000"/>
                  </a:schemeClr>
                </a:solidFill>
                <a:latin typeface="Halyard Display" pitchFamily="2" charset="77"/>
              </a:rPr>
              <a:t>The Memphis Fairgrounds will become Liberty Park: a 277,000-square-foot Memphis Sports and Events Center that will be for public use and for the use of youth sports tournaments.  An area near Central Avenue will include a large, mixed-use development to house hotels, restaurants and apartments.</a:t>
            </a:r>
          </a:p>
          <a:p>
            <a:r>
              <a:rPr lang="en-US" sz="1100" dirty="0">
                <a:solidFill>
                  <a:schemeClr val="tx1">
                    <a:lumMod val="85000"/>
                    <a:lumOff val="15000"/>
                  </a:schemeClr>
                </a:solidFill>
                <a:latin typeface="Halyard Display" pitchFamily="2" charset="77"/>
              </a:rPr>
              <a:t>					</a:t>
            </a:r>
            <a:r>
              <a:rPr lang="en-US" sz="800" dirty="0">
                <a:solidFill>
                  <a:schemeClr val="tx1">
                    <a:lumMod val="85000"/>
                    <a:lumOff val="15000"/>
                  </a:schemeClr>
                </a:solidFill>
                <a:latin typeface="Halyard Display" pitchFamily="2" charset="77"/>
              </a:rPr>
              <a:t>Source: Daily Memphian</a:t>
            </a:r>
          </a:p>
          <a:p>
            <a:r>
              <a:rPr lang="en-US" sz="800" dirty="0">
                <a:solidFill>
                  <a:schemeClr val="tx1">
                    <a:lumMod val="85000"/>
                    <a:lumOff val="15000"/>
                  </a:schemeClr>
                </a:solidFill>
                <a:latin typeface="Halyard Display" pitchFamily="2" charset="77"/>
              </a:rPr>
              <a:t>   </a:t>
            </a:r>
          </a:p>
        </p:txBody>
      </p:sp>
      <p:sp>
        <p:nvSpPr>
          <p:cNvPr id="74" name="TextBox 73">
            <a:extLst>
              <a:ext uri="{FF2B5EF4-FFF2-40B4-BE49-F238E27FC236}">
                <a16:creationId xmlns:a16="http://schemas.microsoft.com/office/drawing/2014/main" id="{6C72BA3E-B178-E94F-8DC1-3CC3BA1C4550}"/>
              </a:ext>
            </a:extLst>
          </p:cNvPr>
          <p:cNvSpPr txBox="1"/>
          <p:nvPr/>
        </p:nvSpPr>
        <p:spPr>
          <a:xfrm>
            <a:off x="633791" y="3409913"/>
            <a:ext cx="4260715" cy="369332"/>
          </a:xfrm>
          <a:prstGeom prst="rect">
            <a:avLst/>
          </a:prstGeom>
          <a:noFill/>
        </p:spPr>
        <p:txBody>
          <a:bodyPr wrap="square" rtlCol="0">
            <a:spAutoFit/>
          </a:bodyPr>
          <a:lstStyle/>
          <a:p>
            <a:r>
              <a:rPr lang="en-US" b="1" dirty="0">
                <a:solidFill>
                  <a:schemeClr val="tx1">
                    <a:lumMod val="85000"/>
                    <a:lumOff val="15000"/>
                  </a:schemeClr>
                </a:solidFill>
                <a:latin typeface="Halyard Display SemiBold" pitchFamily="2" charset="77"/>
              </a:rPr>
              <a:t>MARKET REVIEW</a:t>
            </a:r>
          </a:p>
        </p:txBody>
      </p:sp>
      <p:sp>
        <p:nvSpPr>
          <p:cNvPr id="6" name="Rectangle 5">
            <a:extLst>
              <a:ext uri="{FF2B5EF4-FFF2-40B4-BE49-F238E27FC236}">
                <a16:creationId xmlns:a16="http://schemas.microsoft.com/office/drawing/2014/main" id="{8D209DC8-5781-DC4A-9D3F-41B1E054276F}"/>
              </a:ext>
            </a:extLst>
          </p:cNvPr>
          <p:cNvSpPr/>
          <p:nvPr/>
        </p:nvSpPr>
        <p:spPr>
          <a:xfrm>
            <a:off x="-2121" y="8051536"/>
            <a:ext cx="7772400" cy="203393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grpSp>
        <p:nvGrpSpPr>
          <p:cNvPr id="11" name="Group 10">
            <a:extLst>
              <a:ext uri="{FF2B5EF4-FFF2-40B4-BE49-F238E27FC236}">
                <a16:creationId xmlns:a16="http://schemas.microsoft.com/office/drawing/2014/main" id="{E914712D-2AAB-C74D-87B2-7671FECB5F10}"/>
              </a:ext>
            </a:extLst>
          </p:cNvPr>
          <p:cNvGrpSpPr/>
          <p:nvPr/>
        </p:nvGrpSpPr>
        <p:grpSpPr>
          <a:xfrm>
            <a:off x="53762" y="9165137"/>
            <a:ext cx="2524399" cy="911440"/>
            <a:chOff x="42286" y="9175264"/>
            <a:chExt cx="2524399" cy="911440"/>
          </a:xfrm>
        </p:grpSpPr>
        <p:sp>
          <p:nvSpPr>
            <p:cNvPr id="45" name="TextBox 44">
              <a:extLst>
                <a:ext uri="{FF2B5EF4-FFF2-40B4-BE49-F238E27FC236}">
                  <a16:creationId xmlns:a16="http://schemas.microsoft.com/office/drawing/2014/main" id="{29CC7465-FCB0-5147-A77C-9F14D120EB68}"/>
                </a:ext>
              </a:extLst>
            </p:cNvPr>
            <p:cNvSpPr txBox="1"/>
            <p:nvPr/>
          </p:nvSpPr>
          <p:spPr>
            <a:xfrm>
              <a:off x="184800" y="9175264"/>
              <a:ext cx="2212276" cy="261610"/>
            </a:xfrm>
            <a:prstGeom prst="rect">
              <a:avLst/>
            </a:prstGeom>
            <a:noFill/>
          </p:spPr>
          <p:txBody>
            <a:bodyPr wrap="square" rtlCol="0">
              <a:spAutoFit/>
            </a:bodyPr>
            <a:lstStyle/>
            <a:p>
              <a:pPr algn="ctr"/>
              <a:r>
                <a:rPr lang="en-US" sz="1100" b="1" dirty="0">
                  <a:solidFill>
                    <a:schemeClr val="bg1">
                      <a:lumMod val="95000"/>
                    </a:schemeClr>
                  </a:solidFill>
                  <a:latin typeface="Halyard Display SemiBold" pitchFamily="2" charset="77"/>
                </a:rPr>
                <a:t>OWNER/INVESTOR SERVICES</a:t>
              </a:r>
            </a:p>
          </p:txBody>
        </p:sp>
        <p:sp>
          <p:nvSpPr>
            <p:cNvPr id="46" name="TextBox 45">
              <a:extLst>
                <a:ext uri="{FF2B5EF4-FFF2-40B4-BE49-F238E27FC236}">
                  <a16:creationId xmlns:a16="http://schemas.microsoft.com/office/drawing/2014/main" id="{1E3DE5E2-221D-AD42-A8EA-B7DFB2682A1C}"/>
                </a:ext>
              </a:extLst>
            </p:cNvPr>
            <p:cNvSpPr txBox="1"/>
            <p:nvPr/>
          </p:nvSpPr>
          <p:spPr>
            <a:xfrm>
              <a:off x="42286" y="9317263"/>
              <a:ext cx="2524399" cy="769441"/>
            </a:xfrm>
            <a:prstGeom prst="rect">
              <a:avLst/>
            </a:prstGeom>
            <a:noFill/>
          </p:spPr>
          <p:txBody>
            <a:bodyPr wrap="square" rtlCol="0">
              <a:spAutoFit/>
            </a:bodyPr>
            <a:lstStyle/>
            <a:p>
              <a:pPr algn="ctr"/>
              <a:r>
                <a:rPr lang="en-US" sz="1100" dirty="0">
                  <a:solidFill>
                    <a:schemeClr val="bg1">
                      <a:lumMod val="95000"/>
                    </a:schemeClr>
                  </a:solidFill>
                  <a:latin typeface="Halyard Display" pitchFamily="2" charset="77"/>
                </a:rPr>
                <a:t>Consultancy | Marketing | Investment</a:t>
              </a:r>
            </a:p>
            <a:p>
              <a:pPr algn="ctr"/>
              <a:r>
                <a:rPr lang="en-US" sz="1100" dirty="0">
                  <a:solidFill>
                    <a:schemeClr val="bg1">
                      <a:lumMod val="95000"/>
                    </a:schemeClr>
                  </a:solidFill>
                  <a:latin typeface="Halyard Display" pitchFamily="2" charset="77"/>
                </a:rPr>
                <a:t>Management | Valuation &amp; Advisory</a:t>
              </a:r>
            </a:p>
            <a:p>
              <a:pPr algn="ctr"/>
              <a:r>
                <a:rPr lang="en-US" sz="1100" dirty="0">
                  <a:solidFill>
                    <a:schemeClr val="bg1">
                      <a:lumMod val="95000"/>
                    </a:schemeClr>
                  </a:solidFill>
                  <a:latin typeface="Halyard Display" pitchFamily="2" charset="77"/>
                </a:rPr>
                <a:t>Acquisition &amp; Dispositions</a:t>
              </a:r>
            </a:p>
            <a:p>
              <a:pPr algn="ctr"/>
              <a:r>
                <a:rPr lang="en-US" sz="1100" dirty="0">
                  <a:solidFill>
                    <a:schemeClr val="bg1">
                      <a:lumMod val="95000"/>
                    </a:schemeClr>
                  </a:solidFill>
                  <a:latin typeface="Halyard Display" pitchFamily="2" charset="77"/>
                </a:rPr>
                <a:t>Sustainability &amp; Environmental </a:t>
              </a:r>
            </a:p>
          </p:txBody>
        </p:sp>
      </p:grpSp>
      <p:grpSp>
        <p:nvGrpSpPr>
          <p:cNvPr id="7" name="Group 6">
            <a:extLst>
              <a:ext uri="{FF2B5EF4-FFF2-40B4-BE49-F238E27FC236}">
                <a16:creationId xmlns:a16="http://schemas.microsoft.com/office/drawing/2014/main" id="{FE16D6A6-DCB0-1D4B-8F1B-2C9D1D92C9F4}"/>
              </a:ext>
            </a:extLst>
          </p:cNvPr>
          <p:cNvGrpSpPr/>
          <p:nvPr/>
        </p:nvGrpSpPr>
        <p:grpSpPr>
          <a:xfrm>
            <a:off x="2723602" y="9383677"/>
            <a:ext cx="2524399" cy="697504"/>
            <a:chOff x="2712277" y="9387017"/>
            <a:chExt cx="2524399" cy="697504"/>
          </a:xfrm>
        </p:grpSpPr>
        <p:sp>
          <p:nvSpPr>
            <p:cNvPr id="54" name="TextBox 53">
              <a:extLst>
                <a:ext uri="{FF2B5EF4-FFF2-40B4-BE49-F238E27FC236}">
                  <a16:creationId xmlns:a16="http://schemas.microsoft.com/office/drawing/2014/main" id="{F554BCE0-48EB-6B4E-B6BB-630001BF29A4}"/>
                </a:ext>
              </a:extLst>
            </p:cNvPr>
            <p:cNvSpPr txBox="1"/>
            <p:nvPr/>
          </p:nvSpPr>
          <p:spPr>
            <a:xfrm>
              <a:off x="2861272" y="9387017"/>
              <a:ext cx="2212276" cy="261610"/>
            </a:xfrm>
            <a:prstGeom prst="rect">
              <a:avLst/>
            </a:prstGeom>
            <a:noFill/>
          </p:spPr>
          <p:txBody>
            <a:bodyPr wrap="square" rtlCol="0">
              <a:spAutoFit/>
            </a:bodyPr>
            <a:lstStyle/>
            <a:p>
              <a:pPr algn="ctr"/>
              <a:r>
                <a:rPr lang="en-US" sz="1100" b="1" dirty="0">
                  <a:solidFill>
                    <a:schemeClr val="bg1">
                      <a:lumMod val="95000"/>
                    </a:schemeClr>
                  </a:solidFill>
                  <a:latin typeface="Halyard Display SemiBold" pitchFamily="2" charset="77"/>
                </a:rPr>
                <a:t>TENANTS/OCCUPIERS</a:t>
              </a:r>
            </a:p>
          </p:txBody>
        </p:sp>
        <p:sp>
          <p:nvSpPr>
            <p:cNvPr id="55" name="TextBox 54">
              <a:extLst>
                <a:ext uri="{FF2B5EF4-FFF2-40B4-BE49-F238E27FC236}">
                  <a16:creationId xmlns:a16="http://schemas.microsoft.com/office/drawing/2014/main" id="{F570C764-049B-9A46-A99F-3ECFB219334B}"/>
                </a:ext>
              </a:extLst>
            </p:cNvPr>
            <p:cNvSpPr txBox="1"/>
            <p:nvPr/>
          </p:nvSpPr>
          <p:spPr>
            <a:xfrm>
              <a:off x="2712277" y="9484357"/>
              <a:ext cx="2524399" cy="600164"/>
            </a:xfrm>
            <a:prstGeom prst="rect">
              <a:avLst/>
            </a:prstGeom>
            <a:noFill/>
          </p:spPr>
          <p:txBody>
            <a:bodyPr wrap="square" rtlCol="0">
              <a:spAutoFit/>
            </a:bodyPr>
            <a:lstStyle/>
            <a:p>
              <a:pPr algn="ctr"/>
              <a:r>
                <a:rPr lang="en-US" sz="1100" dirty="0">
                  <a:solidFill>
                    <a:schemeClr val="bg1">
                      <a:lumMod val="95000"/>
                    </a:schemeClr>
                  </a:solidFill>
                  <a:latin typeface="Halyard Display" pitchFamily="2" charset="77"/>
                </a:rPr>
                <a:t>Consultancy  | Valuation &amp; Advisory </a:t>
              </a:r>
            </a:p>
            <a:p>
              <a:pPr algn="ctr"/>
              <a:r>
                <a:rPr lang="en-US" sz="1100" dirty="0">
                  <a:solidFill>
                    <a:schemeClr val="bg1">
                      <a:lumMod val="95000"/>
                    </a:schemeClr>
                  </a:solidFill>
                  <a:latin typeface="Halyard Display" pitchFamily="2" charset="77"/>
                </a:rPr>
                <a:t>Corporate Services | Tenant Representation</a:t>
              </a:r>
            </a:p>
          </p:txBody>
        </p:sp>
      </p:grpSp>
      <p:grpSp>
        <p:nvGrpSpPr>
          <p:cNvPr id="56" name="Group 55">
            <a:extLst>
              <a:ext uri="{FF2B5EF4-FFF2-40B4-BE49-F238E27FC236}">
                <a16:creationId xmlns:a16="http://schemas.microsoft.com/office/drawing/2014/main" id="{4017FC3B-D1D3-E543-B34F-B44CADF95CA1}"/>
              </a:ext>
            </a:extLst>
          </p:cNvPr>
          <p:cNvGrpSpPr/>
          <p:nvPr/>
        </p:nvGrpSpPr>
        <p:grpSpPr>
          <a:xfrm>
            <a:off x="5344606" y="9165137"/>
            <a:ext cx="2524399" cy="902867"/>
            <a:chOff x="86030" y="9177292"/>
            <a:chExt cx="2524399" cy="902867"/>
          </a:xfrm>
        </p:grpSpPr>
        <p:sp>
          <p:nvSpPr>
            <p:cNvPr id="57" name="TextBox 56">
              <a:extLst>
                <a:ext uri="{FF2B5EF4-FFF2-40B4-BE49-F238E27FC236}">
                  <a16:creationId xmlns:a16="http://schemas.microsoft.com/office/drawing/2014/main" id="{401DB26F-B6D7-4B4B-BC04-38D9A83F0971}"/>
                </a:ext>
              </a:extLst>
            </p:cNvPr>
            <p:cNvSpPr txBox="1"/>
            <p:nvPr/>
          </p:nvSpPr>
          <p:spPr>
            <a:xfrm>
              <a:off x="242091" y="9177292"/>
              <a:ext cx="2212276" cy="261610"/>
            </a:xfrm>
            <a:prstGeom prst="rect">
              <a:avLst/>
            </a:prstGeom>
            <a:noFill/>
          </p:spPr>
          <p:txBody>
            <a:bodyPr wrap="square" rtlCol="0">
              <a:spAutoFit/>
            </a:bodyPr>
            <a:lstStyle/>
            <a:p>
              <a:pPr algn="ctr"/>
              <a:r>
                <a:rPr lang="en-US" sz="1100" b="1" dirty="0">
                  <a:solidFill>
                    <a:schemeClr val="bg1">
                      <a:lumMod val="95000"/>
                    </a:schemeClr>
                  </a:solidFill>
                  <a:latin typeface="Halyard Display SemiBold" pitchFamily="2" charset="77"/>
                </a:rPr>
                <a:t>DEVELOPER SERVICES</a:t>
              </a:r>
            </a:p>
          </p:txBody>
        </p:sp>
        <p:sp>
          <p:nvSpPr>
            <p:cNvPr id="58" name="TextBox 57">
              <a:extLst>
                <a:ext uri="{FF2B5EF4-FFF2-40B4-BE49-F238E27FC236}">
                  <a16:creationId xmlns:a16="http://schemas.microsoft.com/office/drawing/2014/main" id="{16DD1542-33A5-9042-AD91-AB8E25DEDC56}"/>
                </a:ext>
              </a:extLst>
            </p:cNvPr>
            <p:cNvSpPr txBox="1"/>
            <p:nvPr/>
          </p:nvSpPr>
          <p:spPr>
            <a:xfrm>
              <a:off x="86030" y="9310718"/>
              <a:ext cx="2524399" cy="769441"/>
            </a:xfrm>
            <a:prstGeom prst="rect">
              <a:avLst/>
            </a:prstGeom>
            <a:noFill/>
          </p:spPr>
          <p:txBody>
            <a:bodyPr wrap="square" rtlCol="0">
              <a:spAutoFit/>
            </a:bodyPr>
            <a:lstStyle/>
            <a:p>
              <a:pPr algn="ctr"/>
              <a:r>
                <a:rPr lang="en-US" sz="1100" dirty="0">
                  <a:solidFill>
                    <a:schemeClr val="bg1">
                      <a:lumMod val="95000"/>
                    </a:schemeClr>
                  </a:solidFill>
                  <a:latin typeface="Halyard Display" pitchFamily="2" charset="77"/>
                </a:rPr>
                <a:t>Consultancy | Marketing | Investment</a:t>
              </a:r>
            </a:p>
            <a:p>
              <a:pPr algn="ctr"/>
              <a:r>
                <a:rPr lang="en-US" sz="1100" dirty="0">
                  <a:solidFill>
                    <a:schemeClr val="bg1">
                      <a:lumMod val="95000"/>
                    </a:schemeClr>
                  </a:solidFill>
                  <a:latin typeface="Halyard Display" pitchFamily="2" charset="77"/>
                </a:rPr>
                <a:t>Marketing | Management</a:t>
              </a:r>
            </a:p>
            <a:p>
              <a:pPr algn="ctr"/>
              <a:r>
                <a:rPr lang="en-US" sz="1100" dirty="0">
                  <a:solidFill>
                    <a:schemeClr val="bg1">
                      <a:lumMod val="95000"/>
                    </a:schemeClr>
                  </a:solidFill>
                  <a:latin typeface="Halyard Display" pitchFamily="2" charset="77"/>
                </a:rPr>
                <a:t>Valuation &amp; Advisory</a:t>
              </a:r>
            </a:p>
            <a:p>
              <a:pPr algn="ctr"/>
              <a:r>
                <a:rPr lang="en-US" sz="1100" dirty="0">
                  <a:solidFill>
                    <a:schemeClr val="bg1">
                      <a:lumMod val="95000"/>
                    </a:schemeClr>
                  </a:solidFill>
                  <a:latin typeface="Halyard Display" pitchFamily="2" charset="77"/>
                </a:rPr>
                <a:t>Sustainability &amp; Environmental </a:t>
              </a:r>
            </a:p>
          </p:txBody>
        </p:sp>
      </p:grpSp>
      <p:sp>
        <p:nvSpPr>
          <p:cNvPr id="59" name="TextBox 58">
            <a:extLst>
              <a:ext uri="{FF2B5EF4-FFF2-40B4-BE49-F238E27FC236}">
                <a16:creationId xmlns:a16="http://schemas.microsoft.com/office/drawing/2014/main" id="{5E4334A9-B7A5-D94F-9807-B6F88E27FFF8}"/>
              </a:ext>
            </a:extLst>
          </p:cNvPr>
          <p:cNvSpPr txBox="1"/>
          <p:nvPr/>
        </p:nvSpPr>
        <p:spPr>
          <a:xfrm>
            <a:off x="557237" y="314671"/>
            <a:ext cx="6604425" cy="815608"/>
          </a:xfrm>
          <a:prstGeom prst="rect">
            <a:avLst/>
          </a:prstGeom>
          <a:noFill/>
        </p:spPr>
        <p:txBody>
          <a:bodyPr wrap="square" rtlCol="0">
            <a:spAutoFit/>
          </a:bodyPr>
          <a:lstStyle/>
          <a:p>
            <a:pPr algn="ctr"/>
            <a:r>
              <a:rPr lang="en-US" sz="1400" b="1" dirty="0">
                <a:latin typeface="Halyard Display SemiBold" pitchFamily="2" charset="77"/>
              </a:rPr>
              <a:t>NAI </a:t>
            </a:r>
            <a:r>
              <a:rPr lang="en-US" sz="1400" b="1" dirty="0" err="1">
                <a:latin typeface="Halyard Display SemiBold" pitchFamily="2" charset="77"/>
              </a:rPr>
              <a:t>Saig</a:t>
            </a:r>
            <a:r>
              <a:rPr lang="en-US" sz="1400" b="1" dirty="0">
                <a:latin typeface="Halyard Display SemiBold" pitchFamily="2" charset="77"/>
              </a:rPr>
              <a:t> Company </a:t>
            </a:r>
            <a:r>
              <a:rPr lang="en-US" sz="1100" dirty="0">
                <a:latin typeface="Halyard Display" pitchFamily="2" charset="77"/>
              </a:rPr>
              <a:t>is the market-leading, full-service commercial real estate brokerage firm. Our operation in Memphis and the Mid-South began in 1963. We provide a full range of services in industrial/office/retail/land representation, tenant representation, and investment brokerage. Our full capability is by design. Our wide array of services coupled with our depth of experience provide uniquely tailored results for our clients.  </a:t>
            </a:r>
            <a:r>
              <a:rPr lang="en-US" sz="1100" dirty="0">
                <a:solidFill>
                  <a:schemeClr val="tx1">
                    <a:lumMod val="85000"/>
                    <a:lumOff val="15000"/>
                  </a:schemeClr>
                </a:solidFill>
                <a:latin typeface="Halyard Display" pitchFamily="2" charset="77"/>
              </a:rPr>
              <a:t> </a:t>
            </a:r>
          </a:p>
        </p:txBody>
      </p:sp>
      <p:sp>
        <p:nvSpPr>
          <p:cNvPr id="79" name="TextBox 78">
            <a:extLst>
              <a:ext uri="{FF2B5EF4-FFF2-40B4-BE49-F238E27FC236}">
                <a16:creationId xmlns:a16="http://schemas.microsoft.com/office/drawing/2014/main" id="{4E39DBDD-365C-A14A-BB47-0DEAD65AF4EA}"/>
              </a:ext>
            </a:extLst>
          </p:cNvPr>
          <p:cNvSpPr txBox="1"/>
          <p:nvPr/>
        </p:nvSpPr>
        <p:spPr>
          <a:xfrm>
            <a:off x="2844889" y="9138717"/>
            <a:ext cx="2212276" cy="369332"/>
          </a:xfrm>
          <a:prstGeom prst="rect">
            <a:avLst/>
          </a:prstGeom>
          <a:noFill/>
        </p:spPr>
        <p:txBody>
          <a:bodyPr wrap="square" rtlCol="0">
            <a:spAutoFit/>
          </a:bodyPr>
          <a:lstStyle/>
          <a:p>
            <a:pPr algn="ctr"/>
            <a:r>
              <a:rPr lang="en-US" b="1" dirty="0">
                <a:solidFill>
                  <a:schemeClr val="bg1">
                    <a:lumMod val="95000"/>
                  </a:schemeClr>
                </a:solidFill>
                <a:latin typeface="Halyard Display SemiBold" pitchFamily="2" charset="77"/>
              </a:rPr>
              <a:t>OUR SERVICES</a:t>
            </a:r>
          </a:p>
        </p:txBody>
      </p:sp>
      <p:pic>
        <p:nvPicPr>
          <p:cNvPr id="22" name="Picture 21">
            <a:extLst>
              <a:ext uri="{FF2B5EF4-FFF2-40B4-BE49-F238E27FC236}">
                <a16:creationId xmlns:a16="http://schemas.microsoft.com/office/drawing/2014/main" id="{A0FC2D57-A6BA-DF45-BFB2-0DB6140B723A}"/>
              </a:ext>
            </a:extLst>
          </p:cNvPr>
          <p:cNvPicPr>
            <a:picLocks noChangeAspect="1"/>
          </p:cNvPicPr>
          <p:nvPr/>
        </p:nvPicPr>
        <p:blipFill rotWithShape="1">
          <a:blip r:embed="rId3"/>
          <a:srcRect r="14933" b="-2724"/>
          <a:stretch/>
        </p:blipFill>
        <p:spPr>
          <a:xfrm>
            <a:off x="6056457" y="7654450"/>
            <a:ext cx="1540904" cy="297879"/>
          </a:xfrm>
          <a:prstGeom prst="rect">
            <a:avLst/>
          </a:prstGeom>
        </p:spPr>
      </p:pic>
      <p:pic>
        <p:nvPicPr>
          <p:cNvPr id="3" name="Picture 2" descr="A person in a suit and tie&#10;&#10;Description automatically generated with medium confidence">
            <a:extLst>
              <a:ext uri="{FF2B5EF4-FFF2-40B4-BE49-F238E27FC236}">
                <a16:creationId xmlns:a16="http://schemas.microsoft.com/office/drawing/2014/main" id="{2CCBFD20-265E-7F4B-9E27-7FC41A93AFC0}"/>
              </a:ext>
            </a:extLst>
          </p:cNvPr>
          <p:cNvPicPr preferRelativeResize="0">
            <a:picLocks/>
          </p:cNvPicPr>
          <p:nvPr/>
        </p:nvPicPr>
        <p:blipFill>
          <a:blip r:embed="rId4"/>
          <a:stretch>
            <a:fillRect/>
          </a:stretch>
        </p:blipFill>
        <p:spPr>
          <a:xfrm>
            <a:off x="3225216" y="8153870"/>
            <a:ext cx="557784" cy="768096"/>
          </a:xfrm>
          <a:prstGeom prst="rect">
            <a:avLst/>
          </a:prstGeom>
        </p:spPr>
      </p:pic>
      <p:pic>
        <p:nvPicPr>
          <p:cNvPr id="9" name="Picture 8" descr="A person in a suit&#10;&#10;Description automatically generated with low confidence">
            <a:extLst>
              <a:ext uri="{FF2B5EF4-FFF2-40B4-BE49-F238E27FC236}">
                <a16:creationId xmlns:a16="http://schemas.microsoft.com/office/drawing/2014/main" id="{7AD57C35-36C3-0A4E-B2DA-198D109FA35F}"/>
              </a:ext>
            </a:extLst>
          </p:cNvPr>
          <p:cNvPicPr preferRelativeResize="0">
            <a:picLocks/>
          </p:cNvPicPr>
          <p:nvPr/>
        </p:nvPicPr>
        <p:blipFill>
          <a:blip r:embed="rId5"/>
          <a:stretch>
            <a:fillRect/>
          </a:stretch>
        </p:blipFill>
        <p:spPr>
          <a:xfrm>
            <a:off x="939584" y="8153870"/>
            <a:ext cx="560832" cy="771144"/>
          </a:xfrm>
          <a:prstGeom prst="rect">
            <a:avLst/>
          </a:prstGeom>
        </p:spPr>
      </p:pic>
      <p:pic>
        <p:nvPicPr>
          <p:cNvPr id="12" name="Picture 11" descr="A person in a suit and tie&#10;&#10;Description automatically generated with medium confidence">
            <a:extLst>
              <a:ext uri="{FF2B5EF4-FFF2-40B4-BE49-F238E27FC236}">
                <a16:creationId xmlns:a16="http://schemas.microsoft.com/office/drawing/2014/main" id="{B751200A-9075-1F4F-B99F-3B42E302C281}"/>
              </a:ext>
            </a:extLst>
          </p:cNvPr>
          <p:cNvPicPr preferRelativeResize="0">
            <a:picLocks/>
          </p:cNvPicPr>
          <p:nvPr/>
        </p:nvPicPr>
        <p:blipFill>
          <a:blip r:embed="rId6"/>
          <a:stretch>
            <a:fillRect/>
          </a:stretch>
        </p:blipFill>
        <p:spPr>
          <a:xfrm>
            <a:off x="4044778" y="8153870"/>
            <a:ext cx="557784" cy="768096"/>
          </a:xfrm>
          <a:prstGeom prst="rect">
            <a:avLst/>
          </a:prstGeom>
        </p:spPr>
      </p:pic>
      <p:pic>
        <p:nvPicPr>
          <p:cNvPr id="15" name="Picture 14" descr="A person in a suit and tie&#10;&#10;Description automatically generated with medium confidence">
            <a:extLst>
              <a:ext uri="{FF2B5EF4-FFF2-40B4-BE49-F238E27FC236}">
                <a16:creationId xmlns:a16="http://schemas.microsoft.com/office/drawing/2014/main" id="{53DD939F-83E1-AA4E-AF28-8473D1B61AEF}"/>
              </a:ext>
            </a:extLst>
          </p:cNvPr>
          <p:cNvPicPr preferRelativeResize="0">
            <a:picLocks/>
          </p:cNvPicPr>
          <p:nvPr/>
        </p:nvPicPr>
        <p:blipFill>
          <a:blip r:embed="rId7"/>
          <a:stretch>
            <a:fillRect/>
          </a:stretch>
        </p:blipFill>
        <p:spPr>
          <a:xfrm>
            <a:off x="2458196" y="8156731"/>
            <a:ext cx="557784" cy="768096"/>
          </a:xfrm>
          <a:prstGeom prst="rect">
            <a:avLst/>
          </a:prstGeom>
        </p:spPr>
      </p:pic>
      <p:pic>
        <p:nvPicPr>
          <p:cNvPr id="17" name="Picture 16" descr="A person in a suit smiling&#10;&#10;Description automatically generated with medium confidence">
            <a:extLst>
              <a:ext uri="{FF2B5EF4-FFF2-40B4-BE49-F238E27FC236}">
                <a16:creationId xmlns:a16="http://schemas.microsoft.com/office/drawing/2014/main" id="{B00470E4-D4A5-8C49-B1B5-4C9E9F8A0809}"/>
              </a:ext>
            </a:extLst>
          </p:cNvPr>
          <p:cNvPicPr preferRelativeResize="0">
            <a:picLocks/>
          </p:cNvPicPr>
          <p:nvPr/>
        </p:nvPicPr>
        <p:blipFill>
          <a:blip r:embed="rId8"/>
          <a:stretch>
            <a:fillRect/>
          </a:stretch>
        </p:blipFill>
        <p:spPr>
          <a:xfrm>
            <a:off x="4812099" y="8146518"/>
            <a:ext cx="557784" cy="768096"/>
          </a:xfrm>
          <a:prstGeom prst="rect">
            <a:avLst/>
          </a:prstGeom>
        </p:spPr>
      </p:pic>
      <p:sp>
        <p:nvSpPr>
          <p:cNvPr id="28" name="TextBox 27">
            <a:extLst>
              <a:ext uri="{FF2B5EF4-FFF2-40B4-BE49-F238E27FC236}">
                <a16:creationId xmlns:a16="http://schemas.microsoft.com/office/drawing/2014/main" id="{12CE6C81-B8C1-6F44-847D-4FC8872A2CE1}"/>
              </a:ext>
            </a:extLst>
          </p:cNvPr>
          <p:cNvSpPr txBox="1"/>
          <p:nvPr/>
        </p:nvSpPr>
        <p:spPr>
          <a:xfrm>
            <a:off x="964781" y="8909107"/>
            <a:ext cx="695934" cy="307777"/>
          </a:xfrm>
          <a:prstGeom prst="rect">
            <a:avLst/>
          </a:prstGeom>
          <a:noFill/>
          <a:ln>
            <a:noFill/>
          </a:ln>
        </p:spPr>
        <p:txBody>
          <a:bodyPr wrap="square" rtlCol="0">
            <a:spAutoFit/>
          </a:bodyPr>
          <a:lstStyle/>
          <a:p>
            <a:r>
              <a:rPr lang="en-US" sz="700" dirty="0">
                <a:solidFill>
                  <a:schemeClr val="bg1"/>
                </a:solidFill>
              </a:rPr>
              <a:t>Eddie Saig, SIOR, CRE</a:t>
            </a:r>
          </a:p>
        </p:txBody>
      </p:sp>
      <p:sp>
        <p:nvSpPr>
          <p:cNvPr id="50" name="TextBox 49">
            <a:extLst>
              <a:ext uri="{FF2B5EF4-FFF2-40B4-BE49-F238E27FC236}">
                <a16:creationId xmlns:a16="http://schemas.microsoft.com/office/drawing/2014/main" id="{47D69A96-168A-DC4F-80EE-6F08EEB94043}"/>
              </a:ext>
            </a:extLst>
          </p:cNvPr>
          <p:cNvSpPr txBox="1"/>
          <p:nvPr/>
        </p:nvSpPr>
        <p:spPr>
          <a:xfrm>
            <a:off x="2434962" y="8914614"/>
            <a:ext cx="690237" cy="307777"/>
          </a:xfrm>
          <a:prstGeom prst="rect">
            <a:avLst/>
          </a:prstGeom>
          <a:noFill/>
          <a:ln>
            <a:noFill/>
          </a:ln>
        </p:spPr>
        <p:txBody>
          <a:bodyPr wrap="square" rtlCol="0">
            <a:spAutoFit/>
          </a:bodyPr>
          <a:lstStyle/>
          <a:p>
            <a:r>
              <a:rPr lang="en-US" sz="700" dirty="0">
                <a:solidFill>
                  <a:schemeClr val="bg1"/>
                </a:solidFill>
              </a:rPr>
              <a:t>Hank Martin SIOR, CCIM</a:t>
            </a:r>
          </a:p>
        </p:txBody>
      </p:sp>
      <p:sp>
        <p:nvSpPr>
          <p:cNvPr id="51" name="TextBox 50">
            <a:extLst>
              <a:ext uri="{FF2B5EF4-FFF2-40B4-BE49-F238E27FC236}">
                <a16:creationId xmlns:a16="http://schemas.microsoft.com/office/drawing/2014/main" id="{82C710ED-F632-6041-A881-EBEC0A4B03E1}"/>
              </a:ext>
            </a:extLst>
          </p:cNvPr>
          <p:cNvSpPr txBox="1"/>
          <p:nvPr/>
        </p:nvSpPr>
        <p:spPr>
          <a:xfrm>
            <a:off x="4023310" y="8910066"/>
            <a:ext cx="627798" cy="307777"/>
          </a:xfrm>
          <a:prstGeom prst="rect">
            <a:avLst/>
          </a:prstGeom>
          <a:noFill/>
          <a:ln>
            <a:noFill/>
          </a:ln>
        </p:spPr>
        <p:txBody>
          <a:bodyPr wrap="square" rtlCol="0">
            <a:spAutoFit/>
          </a:bodyPr>
          <a:lstStyle/>
          <a:p>
            <a:r>
              <a:rPr lang="en-US" sz="700" dirty="0">
                <a:solidFill>
                  <a:schemeClr val="bg1"/>
                </a:solidFill>
              </a:rPr>
              <a:t>Elliot Embry SIOR</a:t>
            </a:r>
          </a:p>
        </p:txBody>
      </p:sp>
      <p:sp>
        <p:nvSpPr>
          <p:cNvPr id="52" name="TextBox 51">
            <a:extLst>
              <a:ext uri="{FF2B5EF4-FFF2-40B4-BE49-F238E27FC236}">
                <a16:creationId xmlns:a16="http://schemas.microsoft.com/office/drawing/2014/main" id="{91858207-A669-004B-AEB7-155C8F216CFD}"/>
              </a:ext>
            </a:extLst>
          </p:cNvPr>
          <p:cNvSpPr txBox="1"/>
          <p:nvPr/>
        </p:nvSpPr>
        <p:spPr>
          <a:xfrm>
            <a:off x="3205959" y="8904118"/>
            <a:ext cx="690237" cy="323165"/>
          </a:xfrm>
          <a:prstGeom prst="rect">
            <a:avLst/>
          </a:prstGeom>
          <a:noFill/>
          <a:ln>
            <a:noFill/>
          </a:ln>
        </p:spPr>
        <p:txBody>
          <a:bodyPr wrap="square" rtlCol="0">
            <a:spAutoFit/>
          </a:bodyPr>
          <a:lstStyle/>
          <a:p>
            <a:r>
              <a:rPr lang="en-US" sz="800" dirty="0">
                <a:solidFill>
                  <a:schemeClr val="bg1"/>
                </a:solidFill>
              </a:rPr>
              <a:t>Brian Califf,  </a:t>
            </a:r>
            <a:r>
              <a:rPr lang="en-US" sz="700" dirty="0">
                <a:solidFill>
                  <a:schemeClr val="bg1"/>
                </a:solidFill>
              </a:rPr>
              <a:t>CCIM</a:t>
            </a:r>
          </a:p>
        </p:txBody>
      </p:sp>
      <p:pic>
        <p:nvPicPr>
          <p:cNvPr id="10" name="Picture 9" descr="A person smiling for the camera&#10;&#10;Description automatically generated with medium confidence">
            <a:extLst>
              <a:ext uri="{FF2B5EF4-FFF2-40B4-BE49-F238E27FC236}">
                <a16:creationId xmlns:a16="http://schemas.microsoft.com/office/drawing/2014/main" id="{F5E655C9-A83A-EB40-9664-4B41942A8597}"/>
              </a:ext>
            </a:extLst>
          </p:cNvPr>
          <p:cNvPicPr>
            <a:picLocks noChangeAspect="1"/>
          </p:cNvPicPr>
          <p:nvPr/>
        </p:nvPicPr>
        <p:blipFill>
          <a:blip r:embed="rId9"/>
          <a:stretch>
            <a:fillRect/>
          </a:stretch>
        </p:blipFill>
        <p:spPr>
          <a:xfrm>
            <a:off x="6311856" y="8153870"/>
            <a:ext cx="557785" cy="765007"/>
          </a:xfrm>
          <a:prstGeom prst="rect">
            <a:avLst/>
          </a:prstGeom>
        </p:spPr>
      </p:pic>
      <p:pic>
        <p:nvPicPr>
          <p:cNvPr id="21" name="Picture 20" descr="A person smiling for the camera&#10;&#10;Description automatically generated with medium confidence">
            <a:extLst>
              <a:ext uri="{FF2B5EF4-FFF2-40B4-BE49-F238E27FC236}">
                <a16:creationId xmlns:a16="http://schemas.microsoft.com/office/drawing/2014/main" id="{100FC6BC-6B64-4E4B-8FF9-2D2A617BCF5C}"/>
              </a:ext>
            </a:extLst>
          </p:cNvPr>
          <p:cNvPicPr>
            <a:picLocks noChangeAspect="1"/>
          </p:cNvPicPr>
          <p:nvPr/>
        </p:nvPicPr>
        <p:blipFill>
          <a:blip r:embed="rId10"/>
          <a:stretch>
            <a:fillRect/>
          </a:stretch>
        </p:blipFill>
        <p:spPr>
          <a:xfrm>
            <a:off x="1673931" y="8153870"/>
            <a:ext cx="627798" cy="769441"/>
          </a:xfrm>
          <a:prstGeom prst="rect">
            <a:avLst/>
          </a:prstGeom>
        </p:spPr>
      </p:pic>
      <p:pic>
        <p:nvPicPr>
          <p:cNvPr id="24" name="Picture 23" descr="A person in a suit smiling&#10;&#10;Description automatically generated with medium confidence">
            <a:extLst>
              <a:ext uri="{FF2B5EF4-FFF2-40B4-BE49-F238E27FC236}">
                <a16:creationId xmlns:a16="http://schemas.microsoft.com/office/drawing/2014/main" id="{17F9C1D4-1B9B-7C4E-A1A0-3E7A91735F85}"/>
              </a:ext>
            </a:extLst>
          </p:cNvPr>
          <p:cNvPicPr>
            <a:picLocks noChangeAspect="1"/>
          </p:cNvPicPr>
          <p:nvPr/>
        </p:nvPicPr>
        <p:blipFill>
          <a:blip r:embed="rId11"/>
          <a:stretch>
            <a:fillRect/>
          </a:stretch>
        </p:blipFill>
        <p:spPr>
          <a:xfrm>
            <a:off x="5484611" y="8143234"/>
            <a:ext cx="668375" cy="788567"/>
          </a:xfrm>
          <a:prstGeom prst="rect">
            <a:avLst/>
          </a:prstGeom>
        </p:spPr>
      </p:pic>
      <p:sp>
        <p:nvSpPr>
          <p:cNvPr id="2" name="TextBox 1">
            <a:extLst>
              <a:ext uri="{FF2B5EF4-FFF2-40B4-BE49-F238E27FC236}">
                <a16:creationId xmlns:a16="http://schemas.microsoft.com/office/drawing/2014/main" id="{E718D2C4-8F3E-204E-A250-064246F0C455}"/>
              </a:ext>
            </a:extLst>
          </p:cNvPr>
          <p:cNvSpPr txBox="1"/>
          <p:nvPr/>
        </p:nvSpPr>
        <p:spPr>
          <a:xfrm>
            <a:off x="1582692" y="8914614"/>
            <a:ext cx="934344" cy="307777"/>
          </a:xfrm>
          <a:prstGeom prst="rect">
            <a:avLst/>
          </a:prstGeom>
          <a:noFill/>
        </p:spPr>
        <p:txBody>
          <a:bodyPr wrap="square" rtlCol="0">
            <a:spAutoFit/>
          </a:bodyPr>
          <a:lstStyle/>
          <a:p>
            <a:r>
              <a:rPr lang="en-US" sz="700" dirty="0">
                <a:solidFill>
                  <a:schemeClr val="bg1"/>
                </a:solidFill>
              </a:rPr>
              <a:t>Laura Saig Martin, </a:t>
            </a:r>
          </a:p>
          <a:p>
            <a:r>
              <a:rPr lang="en-US" sz="700" dirty="0">
                <a:solidFill>
                  <a:schemeClr val="bg1"/>
                </a:solidFill>
              </a:rPr>
              <a:t>Principal Broker</a:t>
            </a:r>
          </a:p>
        </p:txBody>
      </p:sp>
      <p:sp>
        <p:nvSpPr>
          <p:cNvPr id="8" name="TextBox 7">
            <a:extLst>
              <a:ext uri="{FF2B5EF4-FFF2-40B4-BE49-F238E27FC236}">
                <a16:creationId xmlns:a16="http://schemas.microsoft.com/office/drawing/2014/main" id="{A397C059-CC0F-8941-BACA-12DE89FD8268}"/>
              </a:ext>
            </a:extLst>
          </p:cNvPr>
          <p:cNvSpPr txBox="1"/>
          <p:nvPr/>
        </p:nvSpPr>
        <p:spPr>
          <a:xfrm>
            <a:off x="4733743" y="8921390"/>
            <a:ext cx="843759" cy="200055"/>
          </a:xfrm>
          <a:prstGeom prst="rect">
            <a:avLst/>
          </a:prstGeom>
          <a:noFill/>
        </p:spPr>
        <p:txBody>
          <a:bodyPr wrap="square" rtlCol="0">
            <a:spAutoFit/>
          </a:bodyPr>
          <a:lstStyle/>
          <a:p>
            <a:r>
              <a:rPr lang="en-US" sz="700" dirty="0">
                <a:solidFill>
                  <a:schemeClr val="bg1"/>
                </a:solidFill>
              </a:rPr>
              <a:t>Daniel McPhail </a:t>
            </a:r>
          </a:p>
        </p:txBody>
      </p:sp>
      <p:sp>
        <p:nvSpPr>
          <p:cNvPr id="47" name="TextBox 46">
            <a:extLst>
              <a:ext uri="{FF2B5EF4-FFF2-40B4-BE49-F238E27FC236}">
                <a16:creationId xmlns:a16="http://schemas.microsoft.com/office/drawing/2014/main" id="{863DCFA9-4BA2-A64D-974D-21D77804DEC7}"/>
              </a:ext>
            </a:extLst>
          </p:cNvPr>
          <p:cNvSpPr txBox="1"/>
          <p:nvPr/>
        </p:nvSpPr>
        <p:spPr>
          <a:xfrm>
            <a:off x="5526350" y="8908112"/>
            <a:ext cx="843759" cy="200055"/>
          </a:xfrm>
          <a:prstGeom prst="rect">
            <a:avLst/>
          </a:prstGeom>
          <a:noFill/>
        </p:spPr>
        <p:txBody>
          <a:bodyPr wrap="square" rtlCol="0">
            <a:spAutoFit/>
          </a:bodyPr>
          <a:lstStyle/>
          <a:p>
            <a:r>
              <a:rPr lang="en-US" sz="700" dirty="0">
                <a:solidFill>
                  <a:schemeClr val="bg1"/>
                </a:solidFill>
              </a:rPr>
              <a:t>Henry Webb </a:t>
            </a:r>
          </a:p>
        </p:txBody>
      </p:sp>
      <p:sp>
        <p:nvSpPr>
          <p:cNvPr id="48" name="TextBox 47">
            <a:extLst>
              <a:ext uri="{FF2B5EF4-FFF2-40B4-BE49-F238E27FC236}">
                <a16:creationId xmlns:a16="http://schemas.microsoft.com/office/drawing/2014/main" id="{7146EC92-3EE8-3144-BEF1-BFED1FD733AC}"/>
              </a:ext>
            </a:extLst>
          </p:cNvPr>
          <p:cNvSpPr txBox="1"/>
          <p:nvPr/>
        </p:nvSpPr>
        <p:spPr>
          <a:xfrm>
            <a:off x="6284669" y="8893854"/>
            <a:ext cx="960295" cy="307777"/>
          </a:xfrm>
          <a:prstGeom prst="rect">
            <a:avLst/>
          </a:prstGeom>
          <a:noFill/>
        </p:spPr>
        <p:txBody>
          <a:bodyPr wrap="square" rtlCol="0">
            <a:spAutoFit/>
          </a:bodyPr>
          <a:lstStyle/>
          <a:p>
            <a:r>
              <a:rPr lang="en-US" sz="700" dirty="0">
                <a:solidFill>
                  <a:schemeClr val="bg1"/>
                </a:solidFill>
              </a:rPr>
              <a:t>Amy Farris</a:t>
            </a:r>
          </a:p>
          <a:p>
            <a:endParaRPr lang="en-US" sz="700" dirty="0">
              <a:solidFill>
                <a:schemeClr val="bg1"/>
              </a:solidFill>
            </a:endParaRPr>
          </a:p>
        </p:txBody>
      </p:sp>
    </p:spTree>
    <p:extLst>
      <p:ext uri="{BB962C8B-B14F-4D97-AF65-F5344CB8AC3E}">
        <p14:creationId xmlns:p14="http://schemas.microsoft.com/office/powerpoint/2010/main" val="37634130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QuarterlyReview" id="{B5FC7251-33C6-D545-80A9-B32AC0E847E0}" vid="{E58BDD68-E0DA-D640-ADE5-F49B2F1EDFF0}"/>
    </a:ext>
  </a:extLst>
</a:theme>
</file>

<file path=docProps/app.xml><?xml version="1.0" encoding="utf-8"?>
<Properties xmlns="http://schemas.openxmlformats.org/officeDocument/2006/extended-properties" xmlns:vt="http://schemas.openxmlformats.org/officeDocument/2006/docPropsVTypes">
  <Template>Office Theme</Template>
  <TotalTime>3656</TotalTime>
  <Words>1027</Words>
  <Application>Microsoft Macintosh PowerPoint</Application>
  <PresentationFormat>Custom</PresentationFormat>
  <Paragraphs>112</Paragraphs>
  <Slides>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Calibri</vt:lpstr>
      <vt:lpstr>Calibri Light</vt:lpstr>
      <vt:lpstr>Halyard Display</vt:lpstr>
      <vt:lpstr>Halyard Display Light</vt:lpstr>
      <vt:lpstr>Halyard Display Medium</vt:lpstr>
      <vt:lpstr>Halyard Display SemiBold</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Farris</dc:creator>
  <cp:lastModifiedBy>Microsoft Office User</cp:lastModifiedBy>
  <cp:revision>112</cp:revision>
  <cp:lastPrinted>2021-07-14T18:24:15Z</cp:lastPrinted>
  <dcterms:created xsi:type="dcterms:W3CDTF">2021-03-23T21:37:20Z</dcterms:created>
  <dcterms:modified xsi:type="dcterms:W3CDTF">2021-07-14T18:30:09Z</dcterms:modified>
</cp:coreProperties>
</file>